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0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10287000" cx="18288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37">
          <p15:clr>
            <a:srgbClr val="9AA0A6"/>
          </p15:clr>
        </p15:guide>
        <p15:guide id="2" pos="3231">
          <p15:clr>
            <a:srgbClr val="9AA0A6"/>
          </p15:clr>
        </p15:guide>
        <p15:guide id="3" pos="5760">
          <p15:clr>
            <a:srgbClr val="9AA0A6"/>
          </p15:clr>
        </p15:guide>
        <p15:guide id="4" pos="8289">
          <p15:clr>
            <a:srgbClr val="9AA0A6"/>
          </p15:clr>
        </p15:guide>
        <p15:guide id="5" pos="10783">
          <p15:clr>
            <a:srgbClr val="9AA0A6"/>
          </p15:clr>
        </p15:guide>
        <p15:guide id="6" orient="horz" pos="737">
          <p15:clr>
            <a:srgbClr val="9AA0A6"/>
          </p15:clr>
        </p15:guide>
        <p15:guide id="7" orient="horz" pos="3240">
          <p15:clr>
            <a:srgbClr val="9AA0A6"/>
          </p15:clr>
        </p15:guide>
        <p15:guide id="8" orient="horz" pos="5743">
          <p15:clr>
            <a:srgbClr val="9AA0A6"/>
          </p15:clr>
        </p15:guide>
        <p15:guide id="9" orient="horz" pos="3742">
          <p15:clr>
            <a:srgbClr val="9AA0A6"/>
          </p15:clr>
        </p15:guide>
        <p15:guide id="10" pos="1984">
          <p15:clr>
            <a:srgbClr val="9AA0A6"/>
          </p15:clr>
        </p15:guide>
        <p15:guide id="11" pos="4496">
          <p15:clr>
            <a:srgbClr val="9AA0A6"/>
          </p15:clr>
        </p15:guide>
        <p15:guide id="12" pos="7030">
          <p15:clr>
            <a:srgbClr val="9AA0A6"/>
          </p15:clr>
        </p15:guide>
        <p15:guide id="13" pos="953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hZ6tA8bJeKIF5LaaQgEmeC7HwE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7"/>
        <p:guide pos="3231"/>
        <p:guide pos="5760"/>
        <p:guide pos="8289"/>
        <p:guide pos="10783"/>
        <p:guide pos="737" orient="horz"/>
        <p:guide pos="3240" orient="horz"/>
        <p:guide pos="5743" orient="horz"/>
        <p:guide pos="3742" orient="horz"/>
        <p:guide pos="1984"/>
        <p:guide pos="4496"/>
        <p:guide pos="7030"/>
        <p:guide pos="95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3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customschemas.google.com/relationships/presentationmetadata" Target="meta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Medium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4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6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5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8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7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0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9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0dda1ec0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g110dda1ec0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0dda1ec0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110dda1ec0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0dda1ec0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110dda1ec0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Relationship Id="rId3" Type="http://schemas.openxmlformats.org/officeDocument/2006/relationships/image" Target="../media/image4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Relationship Id="rId3" Type="http://schemas.openxmlformats.org/officeDocument/2006/relationships/image" Target="../media/image5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png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png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2.jpg"/><Relationship Id="rId3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Relationship Id="rId3" Type="http://schemas.openxmlformats.org/officeDocument/2006/relationships/image" Target="../media/image7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png"/><Relationship Id="rId3" Type="http://schemas.openxmlformats.org/officeDocument/2006/relationships/image" Target="../media/image7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8.png"/><Relationship Id="rId3" Type="http://schemas.openxmlformats.org/officeDocument/2006/relationships/image" Target="../media/image7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4.png"/><Relationship Id="rId3" Type="http://schemas.openxmlformats.org/officeDocument/2006/relationships/image" Target="../media/image7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1.png"/><Relationship Id="rId3" Type="http://schemas.openxmlformats.org/officeDocument/2006/relationships/image" Target="../media/image8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47"/>
          <p:cNvPicPr preferRelativeResize="0"/>
          <p:nvPr/>
        </p:nvPicPr>
        <p:blipFill rotWithShape="1">
          <a:blip r:embed="rId2">
            <a:alphaModFix amt="69000"/>
          </a:blip>
          <a:srcRect b="40884" l="-20171" r="49813" t="19536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sides - Light Gray 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9"/>
          <p:cNvSpPr/>
          <p:nvPr/>
        </p:nvSpPr>
        <p:spPr>
          <a:xfrm>
            <a:off x="7054550" y="0"/>
            <a:ext cx="11233800" cy="1032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40"/>
          <p:cNvPicPr preferRelativeResize="0"/>
          <p:nvPr/>
        </p:nvPicPr>
        <p:blipFill rotWithShape="1">
          <a:blip r:embed="rId2">
            <a:alphaModFix amt="50000"/>
          </a:blip>
          <a:srcRect b="37552" l="-8728" r="35805" t="21246"/>
          <a:stretch/>
        </p:blipFill>
        <p:spPr>
          <a:xfrm>
            <a:off x="33500" y="-11150"/>
            <a:ext cx="18224953" cy="1029815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40"/>
          <p:cNvSpPr/>
          <p:nvPr/>
        </p:nvSpPr>
        <p:spPr>
          <a:xfrm>
            <a:off x="-77850" y="-9575"/>
            <a:ext cx="2456400" cy="10298400"/>
          </a:xfrm>
          <a:prstGeom prst="rect">
            <a:avLst/>
          </a:prstGeom>
          <a:solidFill>
            <a:srgbClr val="172337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41"/>
          <p:cNvPicPr preferRelativeResize="0"/>
          <p:nvPr/>
        </p:nvPicPr>
        <p:blipFill rotWithShape="1">
          <a:blip r:embed="rId2">
            <a:alphaModFix amt="55000"/>
          </a:blip>
          <a:srcRect b="29693" l="23394" r="8280" t="31876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2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6" name="Google Shape;46;p14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3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43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4064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4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5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●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○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■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●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○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■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●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○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Char char="■"/>
              <a:defRPr b="0" i="0" sz="10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5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TITLE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6"/>
          <p:cNvSpPr txBox="1"/>
          <p:nvPr>
            <p:ph type="ctrTitle"/>
          </p:nvPr>
        </p:nvSpPr>
        <p:spPr>
          <a:xfrm>
            <a:off x="2286000" y="1683544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Char char="●"/>
              <a:defRPr b="0" i="0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6"/>
          <p:cNvSpPr txBox="1"/>
          <p:nvPr>
            <p:ph idx="1" type="subTitle"/>
          </p:nvPr>
        </p:nvSpPr>
        <p:spPr>
          <a:xfrm>
            <a:off x="2286000" y="5403057"/>
            <a:ext cx="13716000" cy="24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6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6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6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7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47"/>
          <p:cNvSpPr txBox="1"/>
          <p:nvPr>
            <p:ph idx="1" type="body"/>
          </p:nvPr>
        </p:nvSpPr>
        <p:spPr>
          <a:xfrm>
            <a:off x="1257300" y="2738438"/>
            <a:ext cx="15773400" cy="6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47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47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47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lobal Last Quarter 2 1">
  <p:cSld name="Full Page Graphic_1_1_7_2_1_2_1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8"/>
          <p:cNvSpPr/>
          <p:nvPr/>
        </p:nvSpPr>
        <p:spPr>
          <a:xfrm>
            <a:off x="7140825" y="-81925"/>
            <a:ext cx="11239800" cy="10458000"/>
          </a:xfrm>
          <a:prstGeom prst="rect">
            <a:avLst/>
          </a:prstGeom>
          <a:solidFill>
            <a:srgbClr val="162035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8462" y="9495372"/>
            <a:ext cx="1157478" cy="43862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8"/>
          <p:cNvSpPr txBox="1"/>
          <p:nvPr/>
        </p:nvSpPr>
        <p:spPr>
          <a:xfrm>
            <a:off x="1070975" y="907225"/>
            <a:ext cx="26772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419" sz="1000" u="none" cap="none" strike="noStrike">
                <a:solidFill>
                  <a:srgbClr val="1420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GOALS</a:t>
            </a:r>
            <a:endParaRPr b="0" i="0" sz="1000" u="none" cap="none" strike="noStrike">
              <a:solidFill>
                <a:srgbClr val="14203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48"/>
          <p:cNvSpPr txBox="1"/>
          <p:nvPr/>
        </p:nvSpPr>
        <p:spPr>
          <a:xfrm>
            <a:off x="1070975" y="1360825"/>
            <a:ext cx="4335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s-419" sz="5400" u="none" cap="none" strike="noStrike">
                <a:solidFill>
                  <a:srgbClr val="16203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Next Quarter</a:t>
            </a:r>
            <a:endParaRPr b="0" i="0" sz="5400" u="none" cap="none" strike="noStrike">
              <a:solidFill>
                <a:srgbClr val="16203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Google Shape;74;p148"/>
          <p:cNvSpPr txBox="1"/>
          <p:nvPr/>
        </p:nvSpPr>
        <p:spPr>
          <a:xfrm>
            <a:off x="1168450" y="3077114"/>
            <a:ext cx="70740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3600" u="none" cap="none" strike="noStrike">
                <a:solidFill>
                  <a:srgbClr val="131F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Objective</a:t>
            </a:r>
            <a:endParaRPr b="0" i="0" sz="3600" u="none" cap="none" strike="noStrike">
              <a:solidFill>
                <a:srgbClr val="131F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8"/>
          <p:cNvSpPr txBox="1"/>
          <p:nvPr/>
        </p:nvSpPr>
        <p:spPr>
          <a:xfrm>
            <a:off x="8852050" y="1474527"/>
            <a:ext cx="70740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419" sz="36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 Results</a:t>
            </a:r>
            <a:endParaRPr b="0" i="0" sz="36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Google Shape;76;p148"/>
          <p:cNvSpPr txBox="1"/>
          <p:nvPr/>
        </p:nvSpPr>
        <p:spPr>
          <a:xfrm>
            <a:off x="1084137" y="2004663"/>
            <a:ext cx="1274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C6C9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(19Q4)</a:t>
            </a:r>
            <a:endParaRPr b="0" i="0" sz="2400" u="none" cap="none" strike="noStrike">
              <a:solidFill>
                <a:srgbClr val="C6C9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7" name="Google Shape;77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1751" y="9566800"/>
            <a:ext cx="3095503" cy="32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">
  <p:cSld name="Full Page Graphic_1_1_8">
    <p:bg>
      <p:bgPr>
        <a:noFill/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7400" y="9396663"/>
            <a:ext cx="1267198" cy="46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1468" y="9568021"/>
            <a:ext cx="2799675" cy="1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Text DARK">
  <p:cSld name="Full Page Text DARK_3">
    <p:bg>
      <p:bgPr>
        <a:solidFill>
          <a:srgbClr val="14203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1751" y="9566800"/>
            <a:ext cx="309550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570" y="9511486"/>
            <a:ext cx="1157478" cy="4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 2 1 2">
  <p:cSld name="Full Page Graphic_1_1_2_1_2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0"/>
          <p:cNvSpPr/>
          <p:nvPr/>
        </p:nvSpPr>
        <p:spPr>
          <a:xfrm>
            <a:off x="9144000" y="-17075"/>
            <a:ext cx="9144000" cy="10287000"/>
          </a:xfrm>
          <a:prstGeom prst="rect">
            <a:avLst/>
          </a:prstGeom>
          <a:solidFill>
            <a:srgbClr val="E8ECF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50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78" cy="4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304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" showMasterSp="0">
  <p:cSld name="Full Page Graphic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4"/>
          <p:cNvSpPr txBox="1"/>
          <p:nvPr>
            <p:ph idx="1" type="body"/>
          </p:nvPr>
        </p:nvSpPr>
        <p:spPr>
          <a:xfrm>
            <a:off x="914178" y="3915634"/>
            <a:ext cx="44409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-5016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71963"/>
              </a:buClr>
              <a:buSzPts val="4300"/>
              <a:buFont typeface="Arial"/>
              <a:buChar char="●"/>
              <a:defRPr b="0" i="0" sz="4300" u="none" cap="none" strike="noStrike">
                <a:solidFill>
                  <a:srgbClr val="F719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54"/>
          <p:cNvSpPr txBox="1"/>
          <p:nvPr>
            <p:ph idx="2" type="body"/>
          </p:nvPr>
        </p:nvSpPr>
        <p:spPr>
          <a:xfrm>
            <a:off x="995210" y="937325"/>
            <a:ext cx="59817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1420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54"/>
          <p:cNvSpPr txBox="1"/>
          <p:nvPr>
            <p:ph idx="3" type="body"/>
          </p:nvPr>
        </p:nvSpPr>
        <p:spPr>
          <a:xfrm>
            <a:off x="976160" y="1370405"/>
            <a:ext cx="25485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>
            <a:lvl1pPr indent="-469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3800"/>
              <a:buFont typeface="Arial"/>
              <a:buChar char="●"/>
              <a:defRPr b="0" i="0" sz="3800" u="none" cap="none" strike="noStrike">
                <a:solidFill>
                  <a:srgbClr val="1420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" name="Google Shape;93;p54"/>
          <p:cNvCxnSpPr/>
          <p:nvPr>
            <p:ph idx="4" type="body"/>
          </p:nvPr>
        </p:nvCxnSpPr>
        <p:spPr>
          <a:xfrm>
            <a:off x="1029608" y="6701309"/>
            <a:ext cx="517200" cy="0"/>
          </a:xfrm>
          <a:prstGeom prst="straightConnector1">
            <a:avLst/>
          </a:prstGeom>
          <a:noFill/>
          <a:ln cap="flat" cmpd="sng" w="25400">
            <a:solidFill>
              <a:srgbClr val="14203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54"/>
          <p:cNvSpPr txBox="1"/>
          <p:nvPr>
            <p:ph idx="12" type="sldNum"/>
          </p:nvPr>
        </p:nvSpPr>
        <p:spPr>
          <a:xfrm>
            <a:off x="8951861" y="9757915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60313" y="9568283"/>
            <a:ext cx="2626384" cy="113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916" y="9492431"/>
            <a:ext cx="739559" cy="265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secHead">
  <p:cSld name="SECTION_HEADER">
    <p:bg>
      <p:bgPr>
        <a:solidFill>
          <a:schemeClr val="dk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697" y="706327"/>
            <a:ext cx="1928549" cy="70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636" y="706325"/>
            <a:ext cx="1535147" cy="7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616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7"/>
          <p:cNvPicPr preferRelativeResize="0"/>
          <p:nvPr/>
        </p:nvPicPr>
        <p:blipFill rotWithShape="1">
          <a:blip r:embed="rId3">
            <a:alphaModFix/>
          </a:blip>
          <a:srcRect b="3339" l="0" r="0" t="3340"/>
          <a:stretch/>
        </p:blipFill>
        <p:spPr>
          <a:xfrm>
            <a:off x="5011895" y="-1657994"/>
            <a:ext cx="20670809" cy="11275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sides - Light Gray 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8"/>
          <p:cNvSpPr/>
          <p:nvPr/>
        </p:nvSpPr>
        <p:spPr>
          <a:xfrm>
            <a:off x="7054550" y="0"/>
            <a:ext cx="11233800" cy="1032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sides - Light Gray  1">
  <p:cSld name="TITLE_AND_TWO_COLUMNS_1">
    <p:bg>
      <p:bgPr>
        <a:solidFill>
          <a:srgbClr val="848FA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ma slide" type="titleOnly">
  <p:cSld name="TITLE_ONLY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ma slide" type="titleOnly">
  <p:cSld name="TITLE_ONLY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21"/>
          <p:cNvPicPr preferRelativeResize="0"/>
          <p:nvPr/>
        </p:nvPicPr>
        <p:blipFill rotWithShape="1">
          <a:blip r:embed="rId2">
            <a:alphaModFix amt="50000"/>
          </a:blip>
          <a:srcRect b="37552" l="-8728" r="35805" t="21246"/>
          <a:stretch/>
        </p:blipFill>
        <p:spPr>
          <a:xfrm>
            <a:off x="33500" y="-11150"/>
            <a:ext cx="18224953" cy="1029815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1"/>
          <p:cNvSpPr/>
          <p:nvPr/>
        </p:nvSpPr>
        <p:spPr>
          <a:xfrm>
            <a:off x="-77850" y="-9575"/>
            <a:ext cx="2456400" cy="10298100"/>
          </a:xfrm>
          <a:prstGeom prst="rect">
            <a:avLst/>
          </a:prstGeom>
          <a:solidFill>
            <a:srgbClr val="1723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3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22"/>
          <p:cNvPicPr preferRelativeResize="0"/>
          <p:nvPr/>
        </p:nvPicPr>
        <p:blipFill rotWithShape="1">
          <a:blip r:embed="rId2">
            <a:alphaModFix amt="69000"/>
          </a:blip>
          <a:srcRect b="40884" l="-20171" r="49813" t="19536"/>
          <a:stretch/>
        </p:blipFill>
        <p:spPr>
          <a:xfrm>
            <a:off x="0" y="0"/>
            <a:ext cx="18287998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23"/>
          <p:cNvPicPr preferRelativeResize="0"/>
          <p:nvPr/>
        </p:nvPicPr>
        <p:blipFill rotWithShape="1">
          <a:blip r:embed="rId2">
            <a:alphaModFix amt="55000"/>
          </a:blip>
          <a:srcRect b="29693" l="23394" r="8280" t="31876"/>
          <a:stretch/>
        </p:blipFill>
        <p:spPr>
          <a:xfrm>
            <a:off x="0" y="0"/>
            <a:ext cx="18287998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4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127" name="Google Shape;127;p12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sides - Light Gray  2">
  <p:cSld name="TITLE_AND_TWO_COLUMNS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5"/>
          <p:cNvSpPr/>
          <p:nvPr/>
        </p:nvSpPr>
        <p:spPr>
          <a:xfrm>
            <a:off x="7054550" y="0"/>
            <a:ext cx="11233800" cy="1032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ma slide 1">
  <p:cSld name="TITLE_ONLY_1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7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182850" spcFirstLastPara="1" rIns="182850" wrap="square" tIns="1828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●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○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0"/>
              <a:buFont typeface="Arial"/>
              <a:buChar char="■"/>
              <a:defRPr b="0" i="0" sz="2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27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4064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2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nk with logo 1">
  <p:cSld name="BIG_NUMBER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42" name="Google Shape;142;p129"/>
          <p:cNvSpPr/>
          <p:nvPr/>
        </p:nvSpPr>
        <p:spPr>
          <a:xfrm>
            <a:off x="-34500" y="-71150"/>
            <a:ext cx="18357000" cy="10450200"/>
          </a:xfrm>
          <a:prstGeom prst="rect">
            <a:avLst/>
          </a:prstGeom>
          <a:solidFill>
            <a:srgbClr val="F71963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95824"/>
            <a:ext cx="18288004" cy="133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">
  <p:cSld name="Full Page Graphic_1_1">
    <p:bg>
      <p:bgPr>
        <a:solidFill>
          <a:schemeClr val="accent4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7400" y="9396663"/>
            <a:ext cx="1267198" cy="46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1468" y="9568021"/>
            <a:ext cx="2799675" cy="1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2 2">
  <p:cSld name="Full Page Graphic_1_1_4">
    <p:bg>
      <p:bgPr>
        <a:solidFill>
          <a:srgbClr val="E8ECF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2 1">
  <p:cSld name="Full Page Graphic_1_1_7">
    <p:bg>
      <p:bgPr>
        <a:noFill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" showMasterSp="0">
  <p:cSld name="Full Page Graphic 2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2"/>
          <p:cNvSpPr txBox="1"/>
          <p:nvPr>
            <p:ph idx="12" type="sldNum"/>
          </p:nvPr>
        </p:nvSpPr>
        <p:spPr>
          <a:xfrm>
            <a:off x="8951861" y="9757915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 2 1 1">
  <p:cSld name="Full Page Graphic_1_1_2_1_1">
    <p:bg>
      <p:bgPr>
        <a:noFill/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3"/>
          <p:cNvSpPr/>
          <p:nvPr/>
        </p:nvSpPr>
        <p:spPr>
          <a:xfrm>
            <a:off x="7200000" y="-17050"/>
            <a:ext cx="11088000" cy="10287000"/>
          </a:xfrm>
          <a:prstGeom prst="rect">
            <a:avLst/>
          </a:prstGeom>
          <a:solidFill>
            <a:srgbClr val="E8ECF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50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78" cy="4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35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Text DARK 1">
  <p:cSld name="Full Page Text DARK_1">
    <p:bg>
      <p:bgPr>
        <a:solidFill>
          <a:srgbClr val="F7196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1751" y="9566800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570" y="9511486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Text DARK 1">
  <p:cSld name="Full Page Text DARK_1">
    <p:bg>
      <p:bgPr>
        <a:solidFill>
          <a:srgbClr val="F7196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1751" y="9566800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570" y="9511486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Text DARK">
  <p:cSld name="Full Page Text DARK_3">
    <p:bg>
      <p:bgPr>
        <a:solidFill>
          <a:srgbClr val="14203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1751" y="9566800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570" y="9511486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2 1">
  <p:cSld name="Full Page Graphic_1_1_7">
    <p:bg>
      <p:bgPr>
        <a:noFill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65"/>
          <p:cNvPicPr preferRelativeResize="0"/>
          <p:nvPr/>
        </p:nvPicPr>
        <p:blipFill rotWithShape="1">
          <a:blip r:embed="rId2">
            <a:alphaModFix amt="55000"/>
          </a:blip>
          <a:srcRect b="29693" l="23394" r="8280" t="31876"/>
          <a:stretch/>
        </p:blipFill>
        <p:spPr>
          <a:xfrm>
            <a:off x="0" y="0"/>
            <a:ext cx="18287998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7196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6650" y="8830725"/>
            <a:ext cx="18954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0475" y="8752425"/>
            <a:ext cx="236220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bg>
      <p:bgPr>
        <a:solidFill>
          <a:srgbClr val="F7196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1751" y="9566800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570" y="9511486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2 1">
  <p:cSld name="Full Page Graphic_1_1_7">
    <p:bg>
      <p:bgPr>
        <a:noFill/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50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78" cy="43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">
  <p:cSld name="TITLE_1_1">
    <p:bg>
      <p:bgPr>
        <a:solidFill>
          <a:srgbClr val="14203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1751" y="9566800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570" y="9511486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 2">
  <p:cSld name="TITLE_1_1_2">
    <p:bg>
      <p:bgPr>
        <a:solidFill>
          <a:srgbClr val="14203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4225" y="908909"/>
            <a:ext cx="11255226" cy="856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1751" y="9566800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570" y="9511486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 1">
  <p:cSld name="TITLE_1_1_1">
    <p:bg>
      <p:bgPr>
        <a:solidFill>
          <a:srgbClr val="E8ECF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7101" y="2410625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3745" y="2355311"/>
            <a:ext cx="1157488" cy="43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3562" y="830900"/>
            <a:ext cx="4426275" cy="86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 2 1">
  <p:cSld name="Full Page Graphic_1_1_2_1">
    <p:bg>
      <p:bgPr>
        <a:noFill/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2"/>
          <p:cNvSpPr/>
          <p:nvPr/>
        </p:nvSpPr>
        <p:spPr>
          <a:xfrm>
            <a:off x="9144000" y="-17075"/>
            <a:ext cx="9144000" cy="10287000"/>
          </a:xfrm>
          <a:prstGeom prst="rect">
            <a:avLst/>
          </a:prstGeom>
          <a:solidFill>
            <a:srgbClr val="E8ECF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2 3">
  <p:cSld name="Full Page Graphic_1_1_5">
    <p:bg>
      <p:bgPr>
        <a:noFill/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3562" y="830900"/>
            <a:ext cx="4426275" cy="86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Text DARK 2">
  <p:cSld name="Full Page Text DARK_2">
    <p:bg>
      <p:bgPr>
        <a:solidFill>
          <a:srgbClr val="14203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74225" y="908909"/>
            <a:ext cx="11255226" cy="856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1751" y="9566800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8570" y="9511486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 2 1 1">
  <p:cSld name="Full Page Graphic_1_1_2_1_1">
    <p:bg>
      <p:bgPr>
        <a:noFill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5"/>
          <p:cNvSpPr/>
          <p:nvPr/>
        </p:nvSpPr>
        <p:spPr>
          <a:xfrm>
            <a:off x="7140825" y="-17075"/>
            <a:ext cx="11147100" cy="10287000"/>
          </a:xfrm>
          <a:prstGeom prst="rect">
            <a:avLst/>
          </a:prstGeom>
          <a:solidFill>
            <a:srgbClr val="E8ECF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 2 1 1 1">
  <p:cSld name="Full Page Graphic_1_1_2_1_1_1">
    <p:bg>
      <p:bgPr>
        <a:noFill/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6"/>
          <p:cNvSpPr/>
          <p:nvPr/>
        </p:nvSpPr>
        <p:spPr>
          <a:xfrm>
            <a:off x="7140825" y="-17075"/>
            <a:ext cx="11147100" cy="10287000"/>
          </a:xfrm>
          <a:prstGeom prst="rect">
            <a:avLst/>
          </a:prstGeom>
          <a:solidFill>
            <a:srgbClr val="E8ECF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 2 1 2">
  <p:cSld name="Full Page Graphic_1_1_2_1_2">
    <p:bg>
      <p:bgPr>
        <a:noFill/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7"/>
          <p:cNvSpPr/>
          <p:nvPr/>
        </p:nvSpPr>
        <p:spPr>
          <a:xfrm>
            <a:off x="9144000" y="-17075"/>
            <a:ext cx="9144000" cy="10287000"/>
          </a:xfrm>
          <a:prstGeom prst="rect">
            <a:avLst/>
          </a:prstGeom>
          <a:solidFill>
            <a:srgbClr val="E8ECF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41700" y="9487304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2 2">
  <p:cSld name="Full Page Graphic_1_1_4">
    <p:bg>
      <p:bgPr>
        <a:solidFill>
          <a:srgbClr val="E8ECF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79"/>
          <p:cNvPicPr preferRelativeResize="0"/>
          <p:nvPr/>
        </p:nvPicPr>
        <p:blipFill rotWithShape="1">
          <a:blip r:embed="rId2">
            <a:alphaModFix amt="69000"/>
          </a:blip>
          <a:srcRect b="40884" l="-20171" r="49813" t="19536"/>
          <a:stretch/>
        </p:blipFill>
        <p:spPr>
          <a:xfrm>
            <a:off x="0" y="0"/>
            <a:ext cx="18287998" cy="1028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1700" y="9487288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700" y="9407546"/>
            <a:ext cx="742950" cy="27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-master">
  <p:cSld name="DEFAULT-master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ng Text copiar 1" showMasterSp="0" type="tx">
  <p:cSld name="TITLE_AND_BOD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2"/>
          <p:cNvSpPr txBox="1"/>
          <p:nvPr>
            <p:ph idx="1" type="body"/>
          </p:nvPr>
        </p:nvSpPr>
        <p:spPr>
          <a:xfrm>
            <a:off x="914178" y="3915634"/>
            <a:ext cx="55608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-5016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Char char="●"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82"/>
          <p:cNvSpPr txBox="1"/>
          <p:nvPr>
            <p:ph idx="2" type="body"/>
          </p:nvPr>
        </p:nvSpPr>
        <p:spPr>
          <a:xfrm>
            <a:off x="995210" y="908750"/>
            <a:ext cx="59817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82"/>
          <p:cNvSpPr txBox="1"/>
          <p:nvPr>
            <p:ph idx="3" type="body"/>
          </p:nvPr>
        </p:nvSpPr>
        <p:spPr>
          <a:xfrm>
            <a:off x="976160" y="1370405"/>
            <a:ext cx="25485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>
            <a:lvl1pPr indent="-469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Char char="●"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0" name="Google Shape;230;p82"/>
          <p:cNvCxnSpPr/>
          <p:nvPr>
            <p:ph idx="4" type="body"/>
          </p:nvPr>
        </p:nvCxnSpPr>
        <p:spPr>
          <a:xfrm>
            <a:off x="1029608" y="6701309"/>
            <a:ext cx="517200" cy="0"/>
          </a:xfrm>
          <a:prstGeom prst="straightConnector1">
            <a:avLst/>
          </a:prstGeom>
          <a:noFill/>
          <a:ln cap="flat" cmpd="sng" w="25400">
            <a:solidFill>
              <a:srgbClr val="14203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m" id="231" name="Google Shape;231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3538" y="8894490"/>
            <a:ext cx="15676817" cy="85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2"/>
          <p:cNvSpPr txBox="1"/>
          <p:nvPr>
            <p:ph idx="12" type="sldNum"/>
          </p:nvPr>
        </p:nvSpPr>
        <p:spPr>
          <a:xfrm>
            <a:off x="8951861" y="9757915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" showMasterSp="0">
  <p:cSld name="Full Page Graphic"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3"/>
          <p:cNvSpPr txBox="1"/>
          <p:nvPr>
            <p:ph idx="1" type="body"/>
          </p:nvPr>
        </p:nvSpPr>
        <p:spPr>
          <a:xfrm>
            <a:off x="914178" y="3915634"/>
            <a:ext cx="44409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-5016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71963"/>
              </a:buClr>
              <a:buSzPts val="4300"/>
              <a:buFont typeface="Arial"/>
              <a:buChar char="●"/>
              <a:defRPr b="0" i="0" sz="4300" u="none" cap="none" strike="noStrike">
                <a:solidFill>
                  <a:srgbClr val="F719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83"/>
          <p:cNvSpPr txBox="1"/>
          <p:nvPr>
            <p:ph idx="2" type="body"/>
          </p:nvPr>
        </p:nvSpPr>
        <p:spPr>
          <a:xfrm>
            <a:off x="995210" y="937325"/>
            <a:ext cx="59817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1420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83"/>
          <p:cNvSpPr txBox="1"/>
          <p:nvPr>
            <p:ph idx="3" type="body"/>
          </p:nvPr>
        </p:nvSpPr>
        <p:spPr>
          <a:xfrm>
            <a:off x="976160" y="1370405"/>
            <a:ext cx="25485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>
            <a:lvl1pPr indent="-469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3800"/>
              <a:buFont typeface="Arial"/>
              <a:buChar char="●"/>
              <a:defRPr b="0" i="0" sz="3800" u="none" cap="none" strike="noStrike">
                <a:solidFill>
                  <a:srgbClr val="1420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7" name="Google Shape;237;p83"/>
          <p:cNvCxnSpPr/>
          <p:nvPr>
            <p:ph idx="4" type="body"/>
          </p:nvPr>
        </p:nvCxnSpPr>
        <p:spPr>
          <a:xfrm>
            <a:off x="1029608" y="6701309"/>
            <a:ext cx="517200" cy="0"/>
          </a:xfrm>
          <a:prstGeom prst="straightConnector1">
            <a:avLst/>
          </a:prstGeom>
          <a:noFill/>
          <a:ln cap="flat" cmpd="sng" w="25400">
            <a:solidFill>
              <a:srgbClr val="14203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m" id="238" name="Google Shape;23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3538" y="8894490"/>
            <a:ext cx="15676817" cy="85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83"/>
          <p:cNvSpPr txBox="1"/>
          <p:nvPr>
            <p:ph idx="12" type="sldNum"/>
          </p:nvPr>
        </p:nvSpPr>
        <p:spPr>
          <a:xfrm>
            <a:off x="8951861" y="9757915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4"/>
          <p:cNvSpPr txBox="1"/>
          <p:nvPr>
            <p:ph type="title"/>
          </p:nvPr>
        </p:nvSpPr>
        <p:spPr>
          <a:xfrm>
            <a:off x="1257300" y="547688"/>
            <a:ext cx="157734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84"/>
          <p:cNvSpPr txBox="1"/>
          <p:nvPr>
            <p:ph idx="1" type="body"/>
          </p:nvPr>
        </p:nvSpPr>
        <p:spPr>
          <a:xfrm>
            <a:off x="1257300" y="2738438"/>
            <a:ext cx="15773400" cy="6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Autofit/>
          </a:bodyPr>
          <a:lstStyle>
            <a:lvl1pPr indent="-4953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84"/>
          <p:cNvSpPr txBox="1"/>
          <p:nvPr>
            <p:ph idx="10" type="dt"/>
          </p:nvPr>
        </p:nvSpPr>
        <p:spPr>
          <a:xfrm>
            <a:off x="1257300" y="9534525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84"/>
          <p:cNvSpPr txBox="1"/>
          <p:nvPr>
            <p:ph idx="11" type="ftr"/>
          </p:nvPr>
        </p:nvSpPr>
        <p:spPr>
          <a:xfrm>
            <a:off x="6057900" y="9534525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84"/>
          <p:cNvSpPr txBox="1"/>
          <p:nvPr>
            <p:ph idx="12" type="sldNum"/>
          </p:nvPr>
        </p:nvSpPr>
        <p:spPr>
          <a:xfrm>
            <a:off x="12915900" y="9534525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5"/>
          <p:cNvSpPr txBox="1"/>
          <p:nvPr>
            <p:ph idx="1" type="body"/>
          </p:nvPr>
        </p:nvSpPr>
        <p:spPr>
          <a:xfrm>
            <a:off x="972203" y="9071163"/>
            <a:ext cx="41790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85"/>
          <p:cNvSpPr txBox="1"/>
          <p:nvPr>
            <p:ph idx="2" type="body"/>
          </p:nvPr>
        </p:nvSpPr>
        <p:spPr>
          <a:xfrm>
            <a:off x="924578" y="2500223"/>
            <a:ext cx="8652600" cy="636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3575" lIns="53575" spcFirstLastPara="1" rIns="53575" wrap="square" tIns="53575">
            <a:noAutofit/>
          </a:bodyPr>
          <a:lstStyle>
            <a:lvl1pPr indent="-8953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0"/>
              <a:buFont typeface="Arial"/>
              <a:buChar char="●"/>
              <a:defRPr b="0" i="0" sz="10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85"/>
          <p:cNvSpPr txBox="1"/>
          <p:nvPr>
            <p:ph idx="12" type="sldNum"/>
          </p:nvPr>
        </p:nvSpPr>
        <p:spPr>
          <a:xfrm>
            <a:off x="8951861" y="9757915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ng Text copiar" showMasterSp="0">
  <p:cSld name="Long Text copiar">
    <p:bg>
      <p:bgPr>
        <a:solidFill>
          <a:srgbClr val="14203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6"/>
          <p:cNvSpPr txBox="1"/>
          <p:nvPr>
            <p:ph idx="1" type="body"/>
          </p:nvPr>
        </p:nvSpPr>
        <p:spPr>
          <a:xfrm>
            <a:off x="914178" y="3915634"/>
            <a:ext cx="51909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-5016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Arial"/>
              <a:buChar char="●"/>
              <a:defRPr b="0" i="0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86"/>
          <p:cNvSpPr txBox="1"/>
          <p:nvPr>
            <p:ph idx="2" type="body"/>
          </p:nvPr>
        </p:nvSpPr>
        <p:spPr>
          <a:xfrm>
            <a:off x="995210" y="908750"/>
            <a:ext cx="59817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86"/>
          <p:cNvSpPr txBox="1"/>
          <p:nvPr>
            <p:ph idx="3" type="body"/>
          </p:nvPr>
        </p:nvSpPr>
        <p:spPr>
          <a:xfrm>
            <a:off x="976160" y="1370405"/>
            <a:ext cx="25485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75" lIns="53575" spcFirstLastPara="1" rIns="53575" wrap="square" tIns="53575">
            <a:noAutofit/>
          </a:bodyPr>
          <a:lstStyle>
            <a:lvl1pPr indent="-4699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Char char="●"/>
              <a:defRPr b="0" i="0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4" name="Google Shape;254;p86"/>
          <p:cNvCxnSpPr/>
          <p:nvPr>
            <p:ph idx="4" type="body"/>
          </p:nvPr>
        </p:nvCxnSpPr>
        <p:spPr>
          <a:xfrm>
            <a:off x="1029608" y="6701309"/>
            <a:ext cx="5172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m" id="255" name="Google Shape;255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3538" y="8894490"/>
            <a:ext cx="15676817" cy="85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86"/>
          <p:cNvSpPr txBox="1"/>
          <p:nvPr>
            <p:ph idx="12" type="sldNum"/>
          </p:nvPr>
        </p:nvSpPr>
        <p:spPr>
          <a:xfrm>
            <a:off x="8951861" y="9757915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 2">
    <p:bg>
      <p:bgPr>
        <a:solidFill>
          <a:srgbClr val="F71963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61224" y="3336626"/>
            <a:ext cx="7254652" cy="370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 2 1 3">
  <p:cSld name="Full Page Graphic_1_1_2_1_3">
    <p:bg>
      <p:bgPr>
        <a:noFill/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8"/>
          <p:cNvSpPr/>
          <p:nvPr/>
        </p:nvSpPr>
        <p:spPr>
          <a:xfrm>
            <a:off x="12408975" y="-17075"/>
            <a:ext cx="5879100" cy="10287000"/>
          </a:xfrm>
          <a:prstGeom prst="rect">
            <a:avLst/>
          </a:prstGeom>
          <a:solidFill>
            <a:srgbClr val="E8ECF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5" y="9564179"/>
            <a:ext cx="3095483" cy="32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2 1 1">
  <p:cSld name="Full Page Graphic_1_1_7_1">
    <p:bg>
      <p:bgPr>
        <a:noFill/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8462" y="9495372"/>
            <a:ext cx="1157488" cy="43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bg>
      <p:bgPr>
        <a:solidFill>
          <a:srgbClr val="F71963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6650" y="8830725"/>
            <a:ext cx="18954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0475" y="8752425"/>
            <a:ext cx="236220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">
  <p:cSld name="Full Page Graphic_1_1_8">
    <p:bg>
      <p:bgPr>
        <a:noFill/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7400" y="9396663"/>
            <a:ext cx="1267198" cy="46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1468" y="9568021"/>
            <a:ext cx="2799675" cy="1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_1_1_7_1 1">
  <p:cSld name="Full Page Graphic_1_1_7_1 2"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7;p17" id="272" name="Google Shape;272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22473" y="9239426"/>
            <a:ext cx="3095481" cy="32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550" y="8926225"/>
            <a:ext cx="2797052" cy="95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_2">
  <p:cSld name="TITLE_1_2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4;p5" id="275" name="Google Shape;275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81752" y="9566799"/>
            <a:ext cx="3095481" cy="327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5;p5" id="276" name="Google Shape;27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150" y="8979475"/>
            <a:ext cx="2804825" cy="8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93"/>
          <p:cNvSpPr txBox="1"/>
          <p:nvPr>
            <p:ph idx="12" type="sldNum"/>
          </p:nvPr>
        </p:nvSpPr>
        <p:spPr>
          <a:xfrm>
            <a:off x="8839200" y="9260681"/>
            <a:ext cx="4267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_1_1_7">
  <p:cSld name="TITLE_AND_BODY_1">
    <p:bg>
      <p:bgPr>
        <a:solidFill>
          <a:srgbClr val="00000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4"/>
          <p:cNvSpPr txBox="1"/>
          <p:nvPr>
            <p:ph idx="12" type="sldNum"/>
          </p:nvPr>
        </p:nvSpPr>
        <p:spPr>
          <a:xfrm>
            <a:off x="8839200" y="9260681"/>
            <a:ext cx="4267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_1_1_7 1">
  <p:cSld name="TITLE_AND_BODY_2">
    <p:bg>
      <p:bgPr>
        <a:solidFill>
          <a:srgbClr val="00000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5"/>
          <p:cNvSpPr txBox="1"/>
          <p:nvPr>
            <p:ph idx="12" type="sldNum"/>
          </p:nvPr>
        </p:nvSpPr>
        <p:spPr>
          <a:xfrm>
            <a:off x="8839200" y="9260681"/>
            <a:ext cx="4267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">
  <p:cSld name="Full Page Graphic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Graphic 1 1 2 1 3 1">
  <p:cSld name="Full Page Graphic_1_1_2_1_3_1">
    <p:bg>
      <p:bgPr>
        <a:noFill/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105150" y="9511426"/>
            <a:ext cx="3207299" cy="1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97"/>
          <p:cNvSpPr/>
          <p:nvPr/>
        </p:nvSpPr>
        <p:spPr>
          <a:xfrm>
            <a:off x="13739000" y="-17075"/>
            <a:ext cx="4548900" cy="10287000"/>
          </a:xfrm>
          <a:prstGeom prst="rect">
            <a:avLst/>
          </a:prstGeom>
          <a:solidFill>
            <a:srgbClr val="FFE0E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450" y="9410078"/>
            <a:ext cx="989400" cy="3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secHead">
  <p:cSld name="SECTION_HEADER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688" y="914396"/>
            <a:ext cx="2422798" cy="88241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37"/>
          <p:cNvSpPr txBox="1"/>
          <p:nvPr/>
        </p:nvSpPr>
        <p:spPr>
          <a:xfrm>
            <a:off x="887600" y="5390520"/>
            <a:ext cx="93192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b="0" i="0" lang="es-419" sz="82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Unified commerce platform for unified businesses.</a:t>
            </a:r>
            <a:endParaRPr b="0" i="0" sz="82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" name="Google Shape;30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8800" y="893650"/>
            <a:ext cx="1928545" cy="8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38"/>
          <p:cNvPicPr preferRelativeResize="0"/>
          <p:nvPr/>
        </p:nvPicPr>
        <p:blipFill rotWithShape="1">
          <a:blip r:embed="rId2">
            <a:alphaModFix amt="55000"/>
          </a:blip>
          <a:srcRect b="3344" l="0" r="36121" t="19064"/>
          <a:stretch/>
        </p:blipFill>
        <p:spPr>
          <a:xfrm>
            <a:off x="5083975" y="0"/>
            <a:ext cx="13204028" cy="937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58.xml"/><Relationship Id="rId37" Type="http://schemas.openxmlformats.org/officeDocument/2006/relationships/theme" Target="../theme/theme3.xml"/><Relationship Id="rId14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08">
          <p15:clr>
            <a:srgbClr val="EA4335"/>
          </p15:clr>
        </p15:guide>
        <p15:guide id="2" pos="1820">
          <p15:clr>
            <a:srgbClr val="EA4335"/>
          </p15:clr>
        </p15:guide>
        <p15:guide id="3" pos="3132">
          <p15:clr>
            <a:srgbClr val="EA4335"/>
          </p15:clr>
        </p15:guide>
        <p15:guide id="4" pos="5756">
          <p15:clr>
            <a:srgbClr val="EA4335"/>
          </p15:clr>
        </p15:guide>
        <p15:guide id="5" pos="4444">
          <p15:clr>
            <a:srgbClr val="EA4335"/>
          </p15:clr>
        </p15:guide>
        <p15:guide id="6" pos="7068">
          <p15:clr>
            <a:srgbClr val="EA4335"/>
          </p15:clr>
        </p15:guide>
        <p15:guide id="7" pos="8352">
          <p15:clr>
            <a:srgbClr val="EA4335"/>
          </p15:clr>
        </p15:guide>
        <p15:guide id="8" pos="9684">
          <p15:clr>
            <a:srgbClr val="EA4335"/>
          </p15:clr>
        </p15:guide>
        <p15:guide id="9" pos="10948">
          <p15:clr>
            <a:srgbClr val="EA4335"/>
          </p15:clr>
        </p15:guide>
        <p15:guide id="10" orient="horz" pos="5593">
          <p15:clr>
            <a:srgbClr val="EA4335"/>
          </p15:clr>
        </p15:guide>
        <p15:guide id="11" orient="horz" pos="57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08">
          <p15:clr>
            <a:srgbClr val="EA4335"/>
          </p15:clr>
        </p15:guide>
        <p15:guide id="2" pos="1820">
          <p15:clr>
            <a:srgbClr val="EA4335"/>
          </p15:clr>
        </p15:guide>
        <p15:guide id="3" pos="3132">
          <p15:clr>
            <a:srgbClr val="EA4335"/>
          </p15:clr>
        </p15:guide>
        <p15:guide id="4" pos="5756">
          <p15:clr>
            <a:srgbClr val="EA4335"/>
          </p15:clr>
        </p15:guide>
        <p15:guide id="5" pos="4444">
          <p15:clr>
            <a:srgbClr val="EA4335"/>
          </p15:clr>
        </p15:guide>
        <p15:guide id="6" pos="7068">
          <p15:clr>
            <a:srgbClr val="EA4335"/>
          </p15:clr>
        </p15:guide>
        <p15:guide id="7" pos="8352">
          <p15:clr>
            <a:srgbClr val="EA4335"/>
          </p15:clr>
        </p15:guide>
        <p15:guide id="8" pos="9684">
          <p15:clr>
            <a:srgbClr val="EA4335"/>
          </p15:clr>
        </p15:guide>
        <p15:guide id="9" pos="10948">
          <p15:clr>
            <a:srgbClr val="EA4335"/>
          </p15:clr>
        </p15:guide>
        <p15:guide id="10" orient="horz" pos="5593">
          <p15:clr>
            <a:srgbClr val="EA4335"/>
          </p15:clr>
        </p15:guide>
        <p15:guide id="11" orient="horz" pos="576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jects-northlatam.atlassian.net/wiki/spaces/VTL/pages/50813108242/VITAL+Blue+Print+-+Proyecto+Vendedor" TargetMode="External"/><Relationship Id="rId4" Type="http://schemas.openxmlformats.org/officeDocument/2006/relationships/hyperlink" Target="https://docs.google.com/spreadsheets/d/1kF3GKgRRGltvqo8Nv1XA9vyY4hKyy_f2Y38GZXrwzYQ/edit#gid=0" TargetMode="External"/><Relationship Id="rId5" Type="http://schemas.openxmlformats.org/officeDocument/2006/relationships/image" Target="../media/image1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8.png"/><Relationship Id="rId4" Type="http://schemas.openxmlformats.org/officeDocument/2006/relationships/hyperlink" Target="https://docs.google.com/presentation/u/1/d/1wGqVkkdg8I3FZDrgHqopk-gGcTV7F4J_J3Ae4lnh414/edi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9.png"/><Relationship Id="rId4" Type="http://schemas.openxmlformats.org/officeDocument/2006/relationships/image" Target="../media/image101.png"/><Relationship Id="rId5" Type="http://schemas.openxmlformats.org/officeDocument/2006/relationships/image" Target="../media/image1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90.png"/><Relationship Id="rId6" Type="http://schemas.openxmlformats.org/officeDocument/2006/relationships/image" Target="../media/image87.png"/><Relationship Id="rId7" Type="http://schemas.openxmlformats.org/officeDocument/2006/relationships/image" Target="../media/image84.png"/><Relationship Id="rId8" Type="http://schemas.openxmlformats.org/officeDocument/2006/relationships/image" Target="../media/image8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5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5" Type="http://schemas.openxmlformats.org/officeDocument/2006/relationships/image" Target="../media/image91.png"/><Relationship Id="rId6" Type="http://schemas.openxmlformats.org/officeDocument/2006/relationships/image" Target="../media/image96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11" Type="http://schemas.openxmlformats.org/officeDocument/2006/relationships/image" Target="../media/image99.png"/><Relationship Id="rId10" Type="http://schemas.openxmlformats.org/officeDocument/2006/relationships/image" Target="../media/image113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8.png"/><Relationship Id="rId22" Type="http://schemas.openxmlformats.org/officeDocument/2006/relationships/image" Target="../media/image120.png"/><Relationship Id="rId21" Type="http://schemas.openxmlformats.org/officeDocument/2006/relationships/hyperlink" Target="https://arvital.myvtex.com/admin/Site/Seller.aspx" TargetMode="External"/><Relationship Id="rId24" Type="http://schemas.openxmlformats.org/officeDocument/2006/relationships/image" Target="../media/image124.png"/><Relationship Id="rId23" Type="http://schemas.openxmlformats.org/officeDocument/2006/relationships/image" Target="../media/image121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8.png"/><Relationship Id="rId4" Type="http://schemas.openxmlformats.org/officeDocument/2006/relationships/image" Target="../media/image102.png"/><Relationship Id="rId9" Type="http://schemas.openxmlformats.org/officeDocument/2006/relationships/image" Target="../media/image108.png"/><Relationship Id="rId26" Type="http://schemas.openxmlformats.org/officeDocument/2006/relationships/image" Target="../media/image122.png"/><Relationship Id="rId25" Type="http://schemas.openxmlformats.org/officeDocument/2006/relationships/image" Target="../media/image123.png"/><Relationship Id="rId28" Type="http://schemas.openxmlformats.org/officeDocument/2006/relationships/image" Target="../media/image126.png"/><Relationship Id="rId27" Type="http://schemas.openxmlformats.org/officeDocument/2006/relationships/image" Target="../media/image125.png"/><Relationship Id="rId5" Type="http://schemas.openxmlformats.org/officeDocument/2006/relationships/image" Target="../media/image106.png"/><Relationship Id="rId6" Type="http://schemas.openxmlformats.org/officeDocument/2006/relationships/image" Target="../media/image104.png"/><Relationship Id="rId29" Type="http://schemas.openxmlformats.org/officeDocument/2006/relationships/image" Target="../media/image127.png"/><Relationship Id="rId7" Type="http://schemas.openxmlformats.org/officeDocument/2006/relationships/image" Target="../media/image103.png"/><Relationship Id="rId8" Type="http://schemas.openxmlformats.org/officeDocument/2006/relationships/image" Target="../media/image110.png"/><Relationship Id="rId11" Type="http://schemas.openxmlformats.org/officeDocument/2006/relationships/image" Target="../media/image105.png"/><Relationship Id="rId10" Type="http://schemas.openxmlformats.org/officeDocument/2006/relationships/image" Target="../media/image112.png"/><Relationship Id="rId13" Type="http://schemas.openxmlformats.org/officeDocument/2006/relationships/image" Target="../media/image109.png"/><Relationship Id="rId12" Type="http://schemas.openxmlformats.org/officeDocument/2006/relationships/image" Target="../media/image107.png"/><Relationship Id="rId15" Type="http://schemas.openxmlformats.org/officeDocument/2006/relationships/image" Target="../media/image117.png"/><Relationship Id="rId14" Type="http://schemas.openxmlformats.org/officeDocument/2006/relationships/image" Target="../media/image111.png"/><Relationship Id="rId17" Type="http://schemas.openxmlformats.org/officeDocument/2006/relationships/image" Target="../media/image119.png"/><Relationship Id="rId16" Type="http://schemas.openxmlformats.org/officeDocument/2006/relationships/image" Target="../media/image114.png"/><Relationship Id="rId19" Type="http://schemas.openxmlformats.org/officeDocument/2006/relationships/image" Target="../media/image115.png"/><Relationship Id="rId18" Type="http://schemas.openxmlformats.org/officeDocument/2006/relationships/image" Target="../media/image1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8.png"/><Relationship Id="rId4" Type="http://schemas.openxmlformats.org/officeDocument/2006/relationships/image" Target="../media/image114.png"/><Relationship Id="rId9" Type="http://schemas.openxmlformats.org/officeDocument/2006/relationships/image" Target="../media/image125.png"/><Relationship Id="rId5" Type="http://schemas.openxmlformats.org/officeDocument/2006/relationships/image" Target="../media/image119.png"/><Relationship Id="rId6" Type="http://schemas.openxmlformats.org/officeDocument/2006/relationships/image" Target="../media/image116.png"/><Relationship Id="rId7" Type="http://schemas.openxmlformats.org/officeDocument/2006/relationships/image" Target="../media/image115.png"/><Relationship Id="rId8" Type="http://schemas.openxmlformats.org/officeDocument/2006/relationships/image" Target="../media/image1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8.png"/><Relationship Id="rId4" Type="http://schemas.openxmlformats.org/officeDocument/2006/relationships/image" Target="../media/image114.png"/><Relationship Id="rId9" Type="http://schemas.openxmlformats.org/officeDocument/2006/relationships/image" Target="../media/image125.png"/><Relationship Id="rId5" Type="http://schemas.openxmlformats.org/officeDocument/2006/relationships/image" Target="../media/image119.png"/><Relationship Id="rId6" Type="http://schemas.openxmlformats.org/officeDocument/2006/relationships/image" Target="../media/image116.png"/><Relationship Id="rId7" Type="http://schemas.openxmlformats.org/officeDocument/2006/relationships/image" Target="../media/image115.png"/><Relationship Id="rId8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"/>
          <p:cNvSpPr/>
          <p:nvPr/>
        </p:nvSpPr>
        <p:spPr>
          <a:xfrm>
            <a:off x="13004000" y="-695050"/>
            <a:ext cx="4317000" cy="3161400"/>
          </a:xfrm>
          <a:prstGeom prst="roundRect">
            <a:avLst>
              <a:gd fmla="val 7568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"/>
          <p:cNvSpPr txBox="1"/>
          <p:nvPr/>
        </p:nvSpPr>
        <p:spPr>
          <a:xfrm>
            <a:off x="770709" y="7723300"/>
            <a:ext cx="99117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Abril 2021</a:t>
            </a:r>
            <a:br>
              <a:rPr b="0" i="0" lang="es-419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VTEX </a:t>
            </a:r>
            <a:r>
              <a:rPr b="0" i="0" lang="es-419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Argentina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1"/>
          <p:cNvSpPr txBox="1"/>
          <p:nvPr/>
        </p:nvSpPr>
        <p:spPr>
          <a:xfrm>
            <a:off x="770709" y="3935975"/>
            <a:ext cx="104790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s-419" sz="6000" u="none" cap="none" strike="noStrike">
                <a:solidFill>
                  <a:srgbClr val="FA8BB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y features</a:t>
            </a:r>
            <a:br>
              <a:rPr b="0" i="0" lang="es-419" sz="6000" u="none" cap="none" strike="noStrike">
                <a:solidFill>
                  <a:srgbClr val="FA8BB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6000" u="none" cap="none" strike="noStrike">
                <a:solidFill>
                  <a:srgbClr val="FA8BB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Proyecto B2B Cuenta Franquicia</a:t>
            </a:r>
            <a:br>
              <a:rPr b="0" i="0" lang="es-419" sz="6000" u="none" cap="none" strike="noStrike">
                <a:solidFill>
                  <a:srgbClr val="FA8BB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"/>
          <p:cNvSpPr txBox="1"/>
          <p:nvPr/>
        </p:nvSpPr>
        <p:spPr>
          <a:xfrm>
            <a:off x="770709" y="1411200"/>
            <a:ext cx="95214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s-419" sz="9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Vital</a:t>
            </a:r>
            <a:endParaRPr b="1" i="0" sz="9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5" name="Google Shape;29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5040" y="447062"/>
            <a:ext cx="3322700" cy="14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0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0"/>
          <p:cNvSpPr txBox="1"/>
          <p:nvPr/>
        </p:nvSpPr>
        <p:spPr>
          <a:xfrm>
            <a:off x="721376" y="8454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Blueprint</a:t>
            </a:r>
            <a:endParaRPr b="0" i="0" sz="48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6" name="Google Shape;496;p10"/>
          <p:cNvSpPr txBox="1"/>
          <p:nvPr/>
        </p:nvSpPr>
        <p:spPr>
          <a:xfrm>
            <a:off x="730527" y="2092625"/>
            <a:ext cx="4977000" cy="56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</a:t>
            </a:r>
            <a:endParaRPr b="1" i="0" sz="1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Vital</a:t>
            </a:r>
            <a:endParaRPr b="1" i="0" sz="1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sng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https://projects-northlatam.atlassian.net/wiki/spaces/VTL/pages/50813108242/VITAL+Blue+Print+-+Proyecto+Vendedor</a:t>
            </a:r>
            <a:endParaRPr b="1" i="0" sz="1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Megatone</a:t>
            </a:r>
            <a:endParaRPr b="1" i="0" sz="1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sng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https://docs.google.com/spreadsheets/d/1kF3GKgRRGltvqo8Nv1XA9vyY4hKyy_f2Y38GZXrwzYQ/edit#gid=0</a:t>
            </a:r>
            <a:endParaRPr b="1" i="0" sz="19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97" name="Google Shape;497;p10"/>
          <p:cNvCxnSpPr/>
          <p:nvPr/>
        </p:nvCxnSpPr>
        <p:spPr>
          <a:xfrm>
            <a:off x="6664537" y="520526"/>
            <a:ext cx="0" cy="92025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8" name="Google Shape;49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4550" y="291925"/>
            <a:ext cx="10529052" cy="94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1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1"/>
          <p:cNvSpPr txBox="1"/>
          <p:nvPr/>
        </p:nvSpPr>
        <p:spPr>
          <a:xfrm>
            <a:off x="721376" y="13026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b="0" i="0" sz="10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5" name="Google Shape;5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11"/>
          <p:cNvCxnSpPr/>
          <p:nvPr/>
        </p:nvCxnSpPr>
        <p:spPr>
          <a:xfrm>
            <a:off x="854327" y="3288374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07" name="Google Shape;507;p11"/>
          <p:cNvSpPr txBox="1"/>
          <p:nvPr/>
        </p:nvSpPr>
        <p:spPr>
          <a:xfrm>
            <a:off x="729500" y="2501475"/>
            <a:ext cx="5847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Árbol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8" name="Google Shape;508;p11"/>
          <p:cNvSpPr/>
          <p:nvPr/>
        </p:nvSpPr>
        <p:spPr>
          <a:xfrm>
            <a:off x="8823975" y="3244649"/>
            <a:ext cx="2595900" cy="1046100"/>
          </a:xfrm>
          <a:prstGeom prst="roundRect">
            <a:avLst>
              <a:gd fmla="val 1323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Sucursal Avellaneda</a:t>
            </a:r>
            <a:br>
              <a:rPr b="1" i="0" lang="es-419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arvitalav</a:t>
            </a:r>
            <a:endParaRPr b="1" i="1" sz="1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9" name="Google Shape;509;p11"/>
          <p:cNvCxnSpPr/>
          <p:nvPr/>
        </p:nvCxnSpPr>
        <p:spPr>
          <a:xfrm rot="10800000">
            <a:off x="10120425" y="1199950"/>
            <a:ext cx="0" cy="2724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11"/>
          <p:cNvCxnSpPr/>
          <p:nvPr/>
        </p:nvCxnSpPr>
        <p:spPr>
          <a:xfrm rot="10800000">
            <a:off x="10170253" y="4270890"/>
            <a:ext cx="13200" cy="51390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11"/>
          <p:cNvCxnSpPr>
            <a:endCxn id="512" idx="3"/>
          </p:cNvCxnSpPr>
          <p:nvPr/>
        </p:nvCxnSpPr>
        <p:spPr>
          <a:xfrm>
            <a:off x="11563185" y="754045"/>
            <a:ext cx="4591200" cy="2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13" name="Google Shape;513;p11"/>
          <p:cNvSpPr/>
          <p:nvPr/>
        </p:nvSpPr>
        <p:spPr>
          <a:xfrm>
            <a:off x="12288224" y="459422"/>
            <a:ext cx="1603200" cy="594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Promociones UV</a:t>
            </a:r>
            <a:endParaRPr b="0" i="0" sz="1400" u="none" cap="none" strike="noStrike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11"/>
          <p:cNvSpPr/>
          <p:nvPr/>
        </p:nvSpPr>
        <p:spPr>
          <a:xfrm>
            <a:off x="14179785" y="459445"/>
            <a:ext cx="1974600" cy="594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Medios de pago</a:t>
            </a:r>
            <a:endParaRPr b="0" i="0" sz="1300" u="none" cap="none" strike="noStrike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11"/>
          <p:cNvSpPr/>
          <p:nvPr/>
        </p:nvSpPr>
        <p:spPr>
          <a:xfrm>
            <a:off x="9381847" y="4848026"/>
            <a:ext cx="1603200" cy="594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Logística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11"/>
          <p:cNvSpPr/>
          <p:nvPr/>
        </p:nvSpPr>
        <p:spPr>
          <a:xfrm>
            <a:off x="9369202" y="8254774"/>
            <a:ext cx="1603200" cy="5055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Medios de Pago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11"/>
          <p:cNvSpPr/>
          <p:nvPr/>
        </p:nvSpPr>
        <p:spPr>
          <a:xfrm>
            <a:off x="9320322" y="5999936"/>
            <a:ext cx="1603200" cy="5466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Precio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7" name="Google Shape;517;p11"/>
          <p:cNvCxnSpPr/>
          <p:nvPr/>
        </p:nvCxnSpPr>
        <p:spPr>
          <a:xfrm rot="10800000">
            <a:off x="7601667" y="3011534"/>
            <a:ext cx="50292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11"/>
          <p:cNvCxnSpPr/>
          <p:nvPr/>
        </p:nvCxnSpPr>
        <p:spPr>
          <a:xfrm>
            <a:off x="12623325" y="1449726"/>
            <a:ext cx="0" cy="15324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9" name="Google Shape;519;p11"/>
          <p:cNvCxnSpPr/>
          <p:nvPr/>
        </p:nvCxnSpPr>
        <p:spPr>
          <a:xfrm>
            <a:off x="7627200" y="1449726"/>
            <a:ext cx="0" cy="15324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0" name="Google Shape;520;p11"/>
          <p:cNvSpPr/>
          <p:nvPr/>
        </p:nvSpPr>
        <p:spPr>
          <a:xfrm>
            <a:off x="6481825" y="1772393"/>
            <a:ext cx="2205000" cy="932400"/>
          </a:xfrm>
          <a:prstGeom prst="roundRect">
            <a:avLst>
              <a:gd fmla="val 13230" name="adj"/>
            </a:avLst>
          </a:prstGeom>
          <a:solidFill>
            <a:srgbClr val="EFEFE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Política Comercial 1</a:t>
            </a:r>
            <a:b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Comerciante</a:t>
            </a:r>
            <a:endParaRPr b="1" i="1" sz="14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11"/>
          <p:cNvSpPr/>
          <p:nvPr/>
        </p:nvSpPr>
        <p:spPr>
          <a:xfrm>
            <a:off x="11556970" y="1772393"/>
            <a:ext cx="2222700" cy="932400"/>
          </a:xfrm>
          <a:prstGeom prst="roundRect">
            <a:avLst>
              <a:gd fmla="val 13230" name="adj"/>
            </a:avLst>
          </a:prstGeom>
          <a:solidFill>
            <a:srgbClr val="EFEFE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Política Comercial </a:t>
            </a:r>
            <a:r>
              <a:rPr lang="es-419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br>
              <a:rPr b="0" i="0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4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B2C *</a:t>
            </a:r>
            <a:endParaRPr b="1" i="1" sz="14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2" name="Google Shape;522;p11"/>
          <p:cNvCxnSpPr/>
          <p:nvPr/>
        </p:nvCxnSpPr>
        <p:spPr>
          <a:xfrm rot="10800000">
            <a:off x="7601667" y="1462599"/>
            <a:ext cx="50292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3" name="Google Shape;523;p11"/>
          <p:cNvSpPr/>
          <p:nvPr/>
        </p:nvSpPr>
        <p:spPr>
          <a:xfrm>
            <a:off x="8631290" y="267525"/>
            <a:ext cx="2978100" cy="932400"/>
          </a:xfrm>
          <a:prstGeom prst="roundRect">
            <a:avLst>
              <a:gd fmla="val 13230" name="adj"/>
            </a:avLst>
          </a:prstGeom>
          <a:solidFill>
            <a:srgbClr val="F71963"/>
          </a:solidFill>
          <a:ln>
            <a:noFill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E-commerce</a:t>
            </a:r>
            <a:br>
              <a:rPr b="0" i="0" lang="es-419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</a:t>
            </a:r>
            <a:endParaRPr b="1" i="1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4" name="Google Shape;524;p11"/>
          <p:cNvCxnSpPr/>
          <p:nvPr/>
        </p:nvCxnSpPr>
        <p:spPr>
          <a:xfrm rot="10800000">
            <a:off x="10120425" y="2994574"/>
            <a:ext cx="0" cy="2724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5" name="Google Shape;525;p11"/>
          <p:cNvSpPr/>
          <p:nvPr/>
        </p:nvSpPr>
        <p:spPr>
          <a:xfrm>
            <a:off x="9369197" y="7156236"/>
            <a:ext cx="1603200" cy="5055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-419" sz="13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Promociones</a:t>
            </a:r>
            <a:endParaRPr b="0" i="0" sz="13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11"/>
          <p:cNvSpPr/>
          <p:nvPr/>
        </p:nvSpPr>
        <p:spPr>
          <a:xfrm>
            <a:off x="9381853" y="9353323"/>
            <a:ext cx="1603200" cy="505500"/>
          </a:xfrm>
          <a:prstGeom prst="roundRect">
            <a:avLst>
              <a:gd fmla="val 1323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-419" sz="17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 (*)</a:t>
            </a:r>
            <a:endParaRPr b="0" i="0" sz="17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p11"/>
          <p:cNvSpPr txBox="1"/>
          <p:nvPr/>
        </p:nvSpPr>
        <p:spPr>
          <a:xfrm>
            <a:off x="854325" y="8678800"/>
            <a:ext cx="31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1"/>
          <p:cNvSpPr txBox="1"/>
          <p:nvPr/>
        </p:nvSpPr>
        <p:spPr>
          <a:xfrm>
            <a:off x="11160125" y="9298275"/>
            <a:ext cx="480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(*) Stock centralizado para todos los canales de venta.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Cada tienda contará con un sólo inventario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1"/>
          <p:cNvSpPr txBox="1"/>
          <p:nvPr/>
        </p:nvSpPr>
        <p:spPr>
          <a:xfrm>
            <a:off x="13891425" y="2229025"/>
            <a:ext cx="48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(*) </a:t>
            </a:r>
            <a:r>
              <a:rPr lang="es-419"/>
              <a:t>Futuro desarrollo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0dda1ec08_0_3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110dda1ec08_0_3"/>
          <p:cNvSpPr txBox="1"/>
          <p:nvPr/>
        </p:nvSpPr>
        <p:spPr>
          <a:xfrm>
            <a:off x="642250" y="761500"/>
            <a:ext cx="51846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lang="es-419" sz="4800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Configuraciones y </a:t>
            </a:r>
            <a:endParaRPr sz="4800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lang="es-419" sz="4800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Desarrollos </a:t>
            </a:r>
            <a:r>
              <a:rPr lang="es-419" sz="4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sz="4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6" name="Google Shape;536;g110dda1ec08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110dda1ec08_0_3"/>
          <p:cNvSpPr txBox="1"/>
          <p:nvPr/>
        </p:nvSpPr>
        <p:spPr>
          <a:xfrm>
            <a:off x="58100" y="2704788"/>
            <a:ext cx="58479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b="1" lang="es-419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Relación Vendedor - Comerciante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s-419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Rol de Vendedor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s-419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Modificacion de pedidos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g110dda1ec08_0_3"/>
          <p:cNvSpPr txBox="1"/>
          <p:nvPr/>
        </p:nvSpPr>
        <p:spPr>
          <a:xfrm>
            <a:off x="854325" y="8678800"/>
            <a:ext cx="31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110dda1ec08_0_3"/>
          <p:cNvSpPr txBox="1"/>
          <p:nvPr/>
        </p:nvSpPr>
        <p:spPr>
          <a:xfrm>
            <a:off x="6785875" y="812375"/>
            <a:ext cx="9416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Relación Vendedor - Comerciante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La relación entre un Vendedor y un Comerciante se define a partir del valor del campo “CustomerClass” en MasterData. Al Vendedor se le asigna un ID en este campo y todos los comerciantes a los que este vendedor atenderá, tendrán el mismo ID en el campo CustomerClass.</a:t>
            </a:r>
            <a:endParaRPr sz="2400"/>
          </a:p>
        </p:txBody>
      </p:sp>
      <p:sp>
        <p:nvSpPr>
          <p:cNvPr id="540" name="Google Shape;540;g110dda1ec08_0_3"/>
          <p:cNvSpPr/>
          <p:nvPr/>
        </p:nvSpPr>
        <p:spPr>
          <a:xfrm>
            <a:off x="6785878" y="4071600"/>
            <a:ext cx="3857700" cy="932400"/>
          </a:xfrm>
          <a:prstGeom prst="roundRect">
            <a:avLst>
              <a:gd fmla="val 13230" name="adj"/>
            </a:avLst>
          </a:prstGeom>
          <a:solidFill>
            <a:srgbClr val="F71963"/>
          </a:solidFill>
          <a:ln>
            <a:noFill/>
          </a:ln>
          <a:effectLst>
            <a:outerShdw blurRad="200025" rotWithShape="0" algn="bl" dir="3300000" dist="2857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419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Vendedor: Juan Perez</a:t>
            </a:r>
            <a:endParaRPr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419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CustomerClass: ID-JP-CustClass</a:t>
            </a:r>
            <a:endParaRPr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41" name="Google Shape;541;g110dda1ec08_0_3"/>
          <p:cNvCxnSpPr/>
          <p:nvPr/>
        </p:nvCxnSpPr>
        <p:spPr>
          <a:xfrm rot="10800000">
            <a:off x="8548075" y="5004125"/>
            <a:ext cx="0" cy="35235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g110dda1ec08_0_3"/>
          <p:cNvCxnSpPr/>
          <p:nvPr/>
        </p:nvCxnSpPr>
        <p:spPr>
          <a:xfrm>
            <a:off x="8548075" y="5753350"/>
            <a:ext cx="21408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3" name="Google Shape;543;g110dda1ec08_0_3"/>
          <p:cNvCxnSpPr/>
          <p:nvPr/>
        </p:nvCxnSpPr>
        <p:spPr>
          <a:xfrm>
            <a:off x="8548075" y="7140488"/>
            <a:ext cx="21408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4" name="Google Shape;544;g110dda1ec08_0_3"/>
          <p:cNvCxnSpPr/>
          <p:nvPr/>
        </p:nvCxnSpPr>
        <p:spPr>
          <a:xfrm>
            <a:off x="8548075" y="8527625"/>
            <a:ext cx="21408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5" name="Google Shape;545;g110dda1ec08_0_3"/>
          <p:cNvSpPr/>
          <p:nvPr/>
        </p:nvSpPr>
        <p:spPr>
          <a:xfrm>
            <a:off x="10688875" y="5179900"/>
            <a:ext cx="4680600" cy="11469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Comerciante: Carlos Lopez</a:t>
            </a:r>
            <a:endParaRPr sz="1900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CustomerClass: ID-JP-CustClass</a:t>
            </a:r>
            <a:endParaRPr sz="1900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6" name="Google Shape;546;g110dda1ec08_0_3"/>
          <p:cNvSpPr/>
          <p:nvPr/>
        </p:nvSpPr>
        <p:spPr>
          <a:xfrm>
            <a:off x="10688875" y="6567050"/>
            <a:ext cx="4680600" cy="11469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Comerciante: Miguel Garcia</a:t>
            </a:r>
            <a:endParaRPr sz="1900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CustomerClass: ID-JP-CustClass</a:t>
            </a:r>
            <a:endParaRPr sz="1900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7" name="Google Shape;547;g110dda1ec08_0_3"/>
          <p:cNvSpPr/>
          <p:nvPr/>
        </p:nvSpPr>
        <p:spPr>
          <a:xfrm>
            <a:off x="10688875" y="7954200"/>
            <a:ext cx="4680600" cy="1146900"/>
          </a:xfrm>
          <a:prstGeom prst="roundRect">
            <a:avLst>
              <a:gd fmla="val 13230" name="adj"/>
            </a:avLst>
          </a:prstGeom>
          <a:solidFill>
            <a:srgbClr val="FFFFFF"/>
          </a:solidFill>
          <a:ln cap="flat" cmpd="sng" w="9525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3300000" dist="28575">
              <a:srgbClr val="000000">
                <a:alpha val="2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Comerciante: Daniel Rodriguez</a:t>
            </a:r>
            <a:endParaRPr sz="1900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CustomerClass: ID-JP-CustClass</a:t>
            </a:r>
            <a:endParaRPr sz="1900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0dda1ec08_0_44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10dda1ec08_0_44"/>
          <p:cNvSpPr txBox="1"/>
          <p:nvPr/>
        </p:nvSpPr>
        <p:spPr>
          <a:xfrm>
            <a:off x="642250" y="761500"/>
            <a:ext cx="51846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lang="es-419" sz="4800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Configuraciones y </a:t>
            </a:r>
            <a:endParaRPr sz="4800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lang="es-419" sz="4800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Desarrollos </a:t>
            </a:r>
            <a:r>
              <a:rPr lang="es-419" sz="4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sz="4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54" name="Google Shape;554;g110dda1ec08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10dda1ec08_0_44"/>
          <p:cNvSpPr txBox="1"/>
          <p:nvPr/>
        </p:nvSpPr>
        <p:spPr>
          <a:xfrm>
            <a:off x="58100" y="2704788"/>
            <a:ext cx="58479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s-419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Relación Vendedor - Comerciante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937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b="1" lang="es-419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 de Vendedor</a:t>
            </a:r>
            <a:endParaRPr b="1"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s-419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Modificacion de pedidos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6" name="Google Shape;556;g110dda1ec08_0_44"/>
          <p:cNvSpPr txBox="1"/>
          <p:nvPr/>
        </p:nvSpPr>
        <p:spPr>
          <a:xfrm>
            <a:off x="854325" y="8678800"/>
            <a:ext cx="31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110dda1ec08_0_44"/>
          <p:cNvSpPr txBox="1"/>
          <p:nvPr/>
        </p:nvSpPr>
        <p:spPr>
          <a:xfrm>
            <a:off x="6785875" y="812375"/>
            <a:ext cx="9416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Rol Vendedor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Los vendedores deberán tener asignados los roles de: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-419" sz="2400"/>
              <a:t>Call Center Operator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-419" sz="2400"/>
              <a:t>Store Logistics Viewer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-419" sz="2400"/>
              <a:t>Vendedor Vital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-419" sz="2400"/>
              <a:t>Supervisor Vital (si aplica)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0dda1ec08_0_61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110dda1ec08_0_61"/>
          <p:cNvSpPr txBox="1"/>
          <p:nvPr/>
        </p:nvSpPr>
        <p:spPr>
          <a:xfrm>
            <a:off x="642250" y="761500"/>
            <a:ext cx="51846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lang="es-419" sz="4800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Configuraciones y </a:t>
            </a:r>
            <a:endParaRPr sz="4800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lang="es-419" sz="4800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Desarrollos </a:t>
            </a:r>
            <a:r>
              <a:rPr lang="es-419" sz="4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sz="4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4" name="Google Shape;564;g110dda1ec08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10dda1ec08_0_61"/>
          <p:cNvSpPr txBox="1"/>
          <p:nvPr/>
        </p:nvSpPr>
        <p:spPr>
          <a:xfrm>
            <a:off x="58100" y="2704788"/>
            <a:ext cx="58479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s-419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Relación Vendedor - Comerciante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10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</a:pPr>
            <a:r>
              <a:rPr lang="es-419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Rol de Vendedor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93700" lvl="0" marL="4572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b="1" lang="es-419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Modificacion de pedidos</a:t>
            </a:r>
            <a:endParaRPr b="1"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g110dda1ec08_0_61"/>
          <p:cNvSpPr txBox="1"/>
          <p:nvPr/>
        </p:nvSpPr>
        <p:spPr>
          <a:xfrm>
            <a:off x="854325" y="8678800"/>
            <a:ext cx="31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10dda1ec08_0_61"/>
          <p:cNvSpPr txBox="1"/>
          <p:nvPr/>
        </p:nvSpPr>
        <p:spPr>
          <a:xfrm>
            <a:off x="6785875" y="812375"/>
            <a:ext cx="9416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Modificacion de pedidos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La lógica de modificación, aprobación, cancelación y notificación de estados de pedidos fue desarrollada por el equipo de VTEX AR.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Se pueden encontrar los detalles del desarrollo en la siguiente documentación: </a:t>
            </a:r>
            <a:r>
              <a:rPr b="1" lang="es-419" sz="24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VTEX Change Vendedor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5"/>
          <p:cNvSpPr txBox="1"/>
          <p:nvPr/>
        </p:nvSpPr>
        <p:spPr>
          <a:xfrm>
            <a:off x="7048975" y="4323225"/>
            <a:ext cx="4484100" cy="1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0"/>
              <a:buFont typeface="Arial"/>
              <a:buNone/>
            </a:pPr>
            <a:r>
              <a:rPr b="0" i="0" lang="es-419" sz="81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Gracias!</a:t>
            </a:r>
            <a:endParaRPr b="0" i="0" sz="81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"/>
          <p:cNvPicPr preferRelativeResize="0"/>
          <p:nvPr/>
        </p:nvPicPr>
        <p:blipFill rotWithShape="1">
          <a:blip r:embed="rId3">
            <a:alphaModFix/>
          </a:blip>
          <a:srcRect b="11804" l="3277" r="16593" t="872"/>
          <a:stretch/>
        </p:blipFill>
        <p:spPr>
          <a:xfrm>
            <a:off x="907850" y="3668025"/>
            <a:ext cx="1711500" cy="171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1" name="Google Shape;301;p2"/>
          <p:cNvSpPr txBox="1"/>
          <p:nvPr/>
        </p:nvSpPr>
        <p:spPr>
          <a:xfrm>
            <a:off x="854325" y="5652375"/>
            <a:ext cx="35376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Degaetano Esteban</a:t>
            </a:r>
            <a:endParaRPr b="1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Architect &amp; Customer Success Manager AR / UY / PY / BO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12 años de experiencia en gestión e implementación de e-commerce. Objetivo potenciar y aumentar la performance de las tiendas, desarrollar proyectos, identificar oportunidades de negocio y mejoras de producto.</a:t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2" name="Google Shape;302;p2"/>
          <p:cNvSpPr txBox="1"/>
          <p:nvPr/>
        </p:nvSpPr>
        <p:spPr>
          <a:xfrm>
            <a:off x="721376" y="9216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Equipo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b="0" i="0" sz="10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03" name="Google Shape;303;p2"/>
          <p:cNvCxnSpPr/>
          <p:nvPr/>
        </p:nvCxnSpPr>
        <p:spPr>
          <a:xfrm>
            <a:off x="854327" y="2915222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04" name="Google Shape;304;p2"/>
          <p:cNvSpPr txBox="1"/>
          <p:nvPr/>
        </p:nvSpPr>
        <p:spPr>
          <a:xfrm>
            <a:off x="729500" y="2120475"/>
            <a:ext cx="1115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419" sz="2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equipo interdisciplinario: Negocio y Técnico</a:t>
            </a:r>
            <a:endParaRPr b="1" i="0" sz="26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2"/>
          <p:cNvSpPr txBox="1"/>
          <p:nvPr/>
        </p:nvSpPr>
        <p:spPr>
          <a:xfrm>
            <a:off x="6122000" y="5652375"/>
            <a:ext cx="35376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Benny Bijoy</a:t>
            </a:r>
            <a:endParaRPr b="1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Solution Architect </a:t>
            </a:r>
            <a:b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 / UY / PY / BO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+ 15 años de experiencia en e-commerce. Objetivo potenciar y aumentar la performance de las tiendas, desarrollar proyectos, identificar oportunidades de negocio y mejoras</a:t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producto.</a:t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6" name="Google Shape;306;p2"/>
          <p:cNvPicPr preferRelativeResize="0"/>
          <p:nvPr/>
        </p:nvPicPr>
        <p:blipFill rotWithShape="1">
          <a:blip r:embed="rId4">
            <a:alphaModFix/>
          </a:blip>
          <a:srcRect b="12494" l="0" r="0" t="12502"/>
          <a:stretch/>
        </p:blipFill>
        <p:spPr>
          <a:xfrm>
            <a:off x="11731125" y="3668025"/>
            <a:ext cx="1711500" cy="171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7" name="Google Shape;307;p2"/>
          <p:cNvSpPr txBox="1"/>
          <p:nvPr/>
        </p:nvSpPr>
        <p:spPr>
          <a:xfrm>
            <a:off x="11677600" y="5652375"/>
            <a:ext cx="35376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Fernandez Marron Paula</a:t>
            </a:r>
            <a:endParaRPr b="1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Customer Success Manager </a:t>
            </a:r>
            <a:b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 / UY / PY / BO</a:t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14 años liderando el equipo de Operaciones de Ecommerce de Falabella Argentina, implementando proyectos del entorno digital. Participación en la Comisión de Retail de la CACE.</a:t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chemeClr val="accent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Licenciada en Administración de Empresas de la Universidad Nacional de Córdoba.</a:t>
            </a:r>
            <a:endParaRPr b="0" i="0" sz="1600" u="none" cap="none" strike="noStrike">
              <a:solidFill>
                <a:schemeClr val="accent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8" name="Google Shape;30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5525" y="3669525"/>
            <a:ext cx="1710000" cy="1710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30412" y="3109350"/>
            <a:ext cx="3600000" cy="36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4" name="Google Shape;3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9962" y="3109350"/>
            <a:ext cx="3600000" cy="360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5" name="Google Shape;315;p3"/>
          <p:cNvSpPr txBox="1"/>
          <p:nvPr/>
        </p:nvSpPr>
        <p:spPr>
          <a:xfrm>
            <a:off x="721376" y="9216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Partner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Corebiz</a:t>
            </a:r>
            <a:endParaRPr b="0" i="0" sz="10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6" name="Google Shape;31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5900" y="5473348"/>
            <a:ext cx="1656750" cy="163450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"/>
          <p:cNvSpPr txBox="1"/>
          <p:nvPr/>
        </p:nvSpPr>
        <p:spPr>
          <a:xfrm>
            <a:off x="9544248" y="5765398"/>
            <a:ext cx="12780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Romina</a:t>
            </a:r>
            <a:b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Rodriguez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b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Owner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8" name="Google Shape;31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5050" y="3109350"/>
            <a:ext cx="3600000" cy="360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9" name="Google Shape;31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1625" y="5473348"/>
            <a:ext cx="1656750" cy="163450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"/>
          <p:cNvSpPr txBox="1"/>
          <p:nvPr/>
        </p:nvSpPr>
        <p:spPr>
          <a:xfrm>
            <a:off x="4549973" y="5765398"/>
            <a:ext cx="12780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Martín</a:t>
            </a:r>
            <a:b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Roffe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Gerente de Proyecto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1" name="Google Shape;321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06350" y="5473348"/>
            <a:ext cx="1656750" cy="163450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"/>
          <p:cNvSpPr txBox="1"/>
          <p:nvPr/>
        </p:nvSpPr>
        <p:spPr>
          <a:xfrm>
            <a:off x="14754698" y="5765398"/>
            <a:ext cx="12780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Franco</a:t>
            </a:r>
            <a:b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s-419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Giordani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419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 End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"/>
          <p:cNvPicPr preferRelativeResize="0"/>
          <p:nvPr/>
        </p:nvPicPr>
        <p:blipFill rotWithShape="1">
          <a:blip r:embed="rId3">
            <a:alphaModFix/>
          </a:blip>
          <a:srcRect b="15660" l="6966" r="9196" t="31342"/>
          <a:stretch/>
        </p:blipFill>
        <p:spPr>
          <a:xfrm>
            <a:off x="1619250" y="4000500"/>
            <a:ext cx="15106648" cy="563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"/>
          <p:cNvSpPr txBox="1"/>
          <p:nvPr/>
        </p:nvSpPr>
        <p:spPr>
          <a:xfrm>
            <a:off x="2589850" y="4340423"/>
            <a:ext cx="30111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Comerciante +</a:t>
            </a:r>
            <a:b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App Vendedor</a:t>
            </a:r>
            <a:endParaRPr b="0" i="0" sz="20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4"/>
          <p:cNvSpPr txBox="1"/>
          <p:nvPr/>
        </p:nvSpPr>
        <p:spPr>
          <a:xfrm>
            <a:off x="6308511" y="7387156"/>
            <a:ext cx="25476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Comisionista</a:t>
            </a:r>
            <a:endParaRPr b="0" i="0" sz="20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"/>
          <p:cNvSpPr txBox="1"/>
          <p:nvPr/>
        </p:nvSpPr>
        <p:spPr>
          <a:xfrm>
            <a:off x="9231035" y="4503611"/>
            <a:ext cx="3358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b="0" i="0" sz="20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"/>
          <p:cNvSpPr txBox="1"/>
          <p:nvPr/>
        </p:nvSpPr>
        <p:spPr>
          <a:xfrm>
            <a:off x="3328193" y="5546012"/>
            <a:ext cx="1752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rPr b="0" i="0" lang="es-419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b="0" i="0" sz="77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4"/>
          <p:cNvSpPr txBox="1"/>
          <p:nvPr/>
        </p:nvSpPr>
        <p:spPr>
          <a:xfrm>
            <a:off x="6875419" y="5480322"/>
            <a:ext cx="1752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s-419" sz="7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b="0" i="0" sz="7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4"/>
          <p:cNvSpPr txBox="1"/>
          <p:nvPr/>
        </p:nvSpPr>
        <p:spPr>
          <a:xfrm>
            <a:off x="10291266" y="5546012"/>
            <a:ext cx="1752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s-419" sz="7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b="0" i="0" sz="7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4"/>
          <p:cNvSpPr txBox="1"/>
          <p:nvPr/>
        </p:nvSpPr>
        <p:spPr>
          <a:xfrm>
            <a:off x="12776912" y="7387158"/>
            <a:ext cx="33585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Go Live + Evolución</a:t>
            </a:r>
            <a:endParaRPr b="0" i="0" sz="20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"/>
          <p:cNvSpPr txBox="1"/>
          <p:nvPr/>
        </p:nvSpPr>
        <p:spPr>
          <a:xfrm>
            <a:off x="13772803" y="5480322"/>
            <a:ext cx="1752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rPr b="0" i="0" lang="es-419" sz="7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</a:t>
            </a:r>
            <a:endParaRPr b="0" i="0" sz="7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4"/>
          <p:cNvSpPr txBox="1"/>
          <p:nvPr/>
        </p:nvSpPr>
        <p:spPr>
          <a:xfrm>
            <a:off x="729500" y="1873800"/>
            <a:ext cx="11767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Vital tiene 3 tipos de compradores: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Comerciante (Cliente minorista) (A esta etapa se suma la App de Vendedor, Agente Interno de Vital)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Comisionista (Vendedor externo a Vital)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B2C (Consumidor Final)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4"/>
          <p:cNvSpPr txBox="1"/>
          <p:nvPr/>
        </p:nvSpPr>
        <p:spPr>
          <a:xfrm>
            <a:off x="797576" y="9216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Fases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Proyecto</a:t>
            </a:r>
            <a:endParaRPr b="0" i="0" sz="10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38" name="Google Shape;338;p4"/>
          <p:cNvCxnSpPr/>
          <p:nvPr/>
        </p:nvCxnSpPr>
        <p:spPr>
          <a:xfrm>
            <a:off x="854327" y="3677222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9" name="Google Shape;339;p4"/>
          <p:cNvSpPr txBox="1"/>
          <p:nvPr/>
        </p:nvSpPr>
        <p:spPr>
          <a:xfrm>
            <a:off x="4085550" y="8744783"/>
            <a:ext cx="33585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18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Go Live +</a:t>
            </a:r>
            <a:endParaRPr b="0" i="0" sz="18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18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Evolutivos / Mejoras</a:t>
            </a:r>
            <a:endParaRPr b="0" i="0" sz="18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0" name="Google Shape;340;p4"/>
          <p:cNvCxnSpPr/>
          <p:nvPr/>
        </p:nvCxnSpPr>
        <p:spPr>
          <a:xfrm>
            <a:off x="5750825" y="6213600"/>
            <a:ext cx="0" cy="237240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1" name="Google Shape;341;p4"/>
          <p:cNvCxnSpPr/>
          <p:nvPr/>
        </p:nvCxnSpPr>
        <p:spPr>
          <a:xfrm>
            <a:off x="9172575" y="6213600"/>
            <a:ext cx="0" cy="2372400"/>
          </a:xfrm>
          <a:prstGeom prst="straightConnector1">
            <a:avLst/>
          </a:prstGeom>
          <a:noFill/>
          <a:ln cap="flat" cmpd="sng" w="28575">
            <a:solidFill>
              <a:srgbClr val="3C404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42" name="Google Shape;342;p4"/>
          <p:cNvSpPr txBox="1"/>
          <p:nvPr/>
        </p:nvSpPr>
        <p:spPr>
          <a:xfrm>
            <a:off x="7483186" y="8744783"/>
            <a:ext cx="33585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800" lIns="26800" spcFirstLastPara="1" rIns="26800" wrap="square" tIns="2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18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Go Live +</a:t>
            </a:r>
            <a:endParaRPr b="0" i="0" sz="18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1800" u="none" cap="none" strike="noStrike">
                <a:solidFill>
                  <a:srgbClr val="8993A5"/>
                </a:solidFill>
                <a:latin typeface="Roboto"/>
                <a:ea typeface="Roboto"/>
                <a:cs typeface="Roboto"/>
                <a:sym typeface="Roboto"/>
              </a:rPr>
              <a:t>Evolutivos / Mejoras</a:t>
            </a:r>
            <a:endParaRPr b="0" i="0" sz="1800" u="none" cap="none" strike="noStrike">
              <a:solidFill>
                <a:srgbClr val="8993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"/>
          <p:cNvSpPr/>
          <p:nvPr/>
        </p:nvSpPr>
        <p:spPr>
          <a:xfrm>
            <a:off x="9137475" y="75"/>
            <a:ext cx="9150600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"/>
          <p:cNvSpPr txBox="1"/>
          <p:nvPr/>
        </p:nvSpPr>
        <p:spPr>
          <a:xfrm>
            <a:off x="472725" y="3439450"/>
            <a:ext cx="7667700" cy="41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1" lang="es-419" sz="36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Centralizar</a:t>
            </a:r>
            <a:r>
              <a:rPr b="0" i="1" lang="es-419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maximizar la </a:t>
            </a:r>
            <a:b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eficiencia operativa de </a:t>
            </a:r>
            <a:r>
              <a:rPr b="0" i="1" lang="es-419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todos </a:t>
            </a:r>
            <a:br>
              <a:rPr b="0" i="1" lang="es-419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419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canales de venta y tiendas</a:t>
            </a: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b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Potenciar y desarrollar los requerimientos y objetivos de negocio del </a:t>
            </a:r>
            <a:r>
              <a:rPr b="0" i="1" lang="es-419" sz="3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Vital </a:t>
            </a: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través de </a:t>
            </a:r>
            <a:b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1" lang="es-419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VTEX como solución.</a:t>
            </a:r>
            <a:endParaRPr b="0" i="1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5"/>
          <p:cNvSpPr txBox="1"/>
          <p:nvPr/>
        </p:nvSpPr>
        <p:spPr>
          <a:xfrm>
            <a:off x="639450" y="1894225"/>
            <a:ext cx="75012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75" lIns="53575" spcFirstLastPara="1" rIns="53575" wrap="square" tIns="535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400"/>
              <a:buFont typeface="Arial"/>
              <a:buNone/>
            </a:pPr>
            <a:r>
              <a:rPr b="1" i="0" lang="es-419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Objetivo</a:t>
            </a:r>
            <a:endParaRPr b="1" i="0" sz="4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0" name="Google Shape;350;p5"/>
          <p:cNvPicPr preferRelativeResize="0"/>
          <p:nvPr/>
        </p:nvPicPr>
        <p:blipFill rotWithShape="1">
          <a:blip r:embed="rId3">
            <a:alphaModFix/>
          </a:blip>
          <a:srcRect b="5230" l="21899" r="0" t="0"/>
          <a:stretch/>
        </p:blipFill>
        <p:spPr>
          <a:xfrm>
            <a:off x="9579300" y="178550"/>
            <a:ext cx="8445349" cy="978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"/>
          <p:cNvSpPr/>
          <p:nvPr/>
        </p:nvSpPr>
        <p:spPr>
          <a:xfrm>
            <a:off x="7513375" y="0"/>
            <a:ext cx="109011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"/>
          <p:cNvSpPr txBox="1"/>
          <p:nvPr/>
        </p:nvSpPr>
        <p:spPr>
          <a:xfrm>
            <a:off x="8844125" y="2581050"/>
            <a:ext cx="33297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Actualización y personalización de front de forma más ágil.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7" name="Google Shape;357;p6"/>
          <p:cNvSpPr txBox="1"/>
          <p:nvPr/>
        </p:nvSpPr>
        <p:spPr>
          <a:xfrm>
            <a:off x="8844125" y="4756400"/>
            <a:ext cx="36141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Rollbacks y actualizaciones en tiempo real.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8" name="Google Shape;358;p6"/>
          <p:cNvSpPr txBox="1"/>
          <p:nvPr/>
        </p:nvSpPr>
        <p:spPr>
          <a:xfrm>
            <a:off x="13952725" y="2610625"/>
            <a:ext cx="37332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equipo de operación podrá realizar cambios sencillos en el front sin necesidad de desarrollo.</a:t>
            </a:r>
            <a:endParaRPr b="0" i="0" sz="1800" u="none" cap="none" strike="noStrike">
              <a:solidFill>
                <a:srgbClr val="848FA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6"/>
          <p:cNvSpPr txBox="1"/>
          <p:nvPr/>
        </p:nvSpPr>
        <p:spPr>
          <a:xfrm>
            <a:off x="8844125" y="6686223"/>
            <a:ext cx="33774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Tecnologías avanzadas para solucionar los retos del comercio electrónico.</a:t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0" name="Google Shape;360;p6"/>
          <p:cNvSpPr txBox="1"/>
          <p:nvPr/>
        </p:nvSpPr>
        <p:spPr>
          <a:xfrm>
            <a:off x="13922225" y="4682404"/>
            <a:ext cx="37332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Utilice solo un ambiente con diferentes espacios para visualizar la página en QA y en producción.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1" name="Google Shape;3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4054" y="2572834"/>
            <a:ext cx="464537" cy="47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4050" y="6686231"/>
            <a:ext cx="464550" cy="4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8593" y="4628792"/>
            <a:ext cx="615469" cy="62751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"/>
          <p:cNvSpPr txBox="1"/>
          <p:nvPr/>
        </p:nvSpPr>
        <p:spPr>
          <a:xfrm>
            <a:off x="721376" y="506449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Tecnología </a:t>
            </a:r>
            <a:br>
              <a:rPr b="0" i="0" lang="es-419" sz="48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 </a:t>
            </a:r>
            <a:r>
              <a:rPr b="0" i="0" lang="es-419" sz="48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Implementada</a:t>
            </a:r>
            <a:endParaRPr b="0" i="0" sz="10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5" name="Google Shape;36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41700" y="9487304"/>
            <a:ext cx="263842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6"/>
          <p:cNvCxnSpPr/>
          <p:nvPr/>
        </p:nvCxnSpPr>
        <p:spPr>
          <a:xfrm>
            <a:off x="854327" y="3288374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8" name="Google Shape;368;p6"/>
          <p:cNvSpPr txBox="1"/>
          <p:nvPr/>
        </p:nvSpPr>
        <p:spPr>
          <a:xfrm>
            <a:off x="729500" y="2501475"/>
            <a:ext cx="5847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Reto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9" name="Google Shape;369;p6"/>
          <p:cNvSpPr txBox="1"/>
          <p:nvPr/>
        </p:nvSpPr>
        <p:spPr>
          <a:xfrm>
            <a:off x="778125" y="3447649"/>
            <a:ext cx="6193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Estandarizar y unificar los desarrollos, optimizando los tiempos y costos de implementación.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6"/>
          <p:cNvSpPr txBox="1"/>
          <p:nvPr/>
        </p:nvSpPr>
        <p:spPr>
          <a:xfrm>
            <a:off x="8088600" y="1434925"/>
            <a:ext cx="5847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s-419" sz="3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Beneficios</a:t>
            </a:r>
            <a:r>
              <a:rPr b="0" i="0" lang="es-419" sz="31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0" i="0" sz="31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1" name="Google Shape;37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4000" y="6152825"/>
            <a:ext cx="6710581" cy="24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"/>
          <p:cNvSpPr txBox="1"/>
          <p:nvPr/>
        </p:nvSpPr>
        <p:spPr>
          <a:xfrm>
            <a:off x="960916" y="6418116"/>
            <a:ext cx="66066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Arial"/>
              <a:buNone/>
            </a:pPr>
            <a:r>
              <a:rPr b="0" i="0" lang="es-419" sz="1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VTEX IO</a:t>
            </a:r>
            <a:endParaRPr b="0" i="0" sz="1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6"/>
          <p:cNvSpPr txBox="1"/>
          <p:nvPr/>
        </p:nvSpPr>
        <p:spPr>
          <a:xfrm>
            <a:off x="13922225" y="6639002"/>
            <a:ext cx="3733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419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Especialistas para la consultoría del desarrollo en VTEX 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ultiple-19@1.5x.png" id="374" name="Google Shape;37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21275" y="6715225"/>
            <a:ext cx="464550" cy="4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321285" y="2572837"/>
            <a:ext cx="464537" cy="47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330300" y="4719304"/>
            <a:ext cx="446508" cy="44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7"/>
          <p:cNvSpPr txBox="1"/>
          <p:nvPr/>
        </p:nvSpPr>
        <p:spPr>
          <a:xfrm>
            <a:off x="721376" y="8454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b="0" i="0" sz="4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Fase 1</a:t>
            </a:r>
            <a:endParaRPr b="0" i="0" sz="48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3" name="Google Shape;3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"/>
          <p:cNvSpPr txBox="1"/>
          <p:nvPr/>
        </p:nvSpPr>
        <p:spPr>
          <a:xfrm>
            <a:off x="729500" y="3897001"/>
            <a:ext cx="4806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Integrar la operación de todos los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canales de venta en una sóla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plataforma.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Discriminar Precios, Promociones,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Catálogo, Logística y Medios de Pago </a:t>
            </a:r>
            <a:b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por canal de Venta.</a:t>
            </a:r>
            <a:endParaRPr b="0" i="0" sz="20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419" sz="2000" u="none" cap="none" strike="noStrik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s-419" sz="2000" u="none" cap="none" strike="noStrike">
                <a:solidFill>
                  <a:srgbClr val="F7196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Unificar Stock</a:t>
            </a:r>
            <a:endParaRPr b="0" i="0" sz="2000" u="none" cap="none" strike="noStrike">
              <a:solidFill>
                <a:srgbClr val="F7196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5" name="Google Shape;385;p7"/>
          <p:cNvCxnSpPr/>
          <p:nvPr/>
        </p:nvCxnSpPr>
        <p:spPr>
          <a:xfrm>
            <a:off x="854327" y="3703551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86" name="Google Shape;386;p7"/>
          <p:cNvSpPr txBox="1"/>
          <p:nvPr/>
        </p:nvSpPr>
        <p:spPr>
          <a:xfrm>
            <a:off x="729500" y="2916650"/>
            <a:ext cx="4567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Diagrama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87" name="Google Shape;387;p7"/>
          <p:cNvCxnSpPr/>
          <p:nvPr/>
        </p:nvCxnSpPr>
        <p:spPr>
          <a:xfrm>
            <a:off x="14653400" y="972876"/>
            <a:ext cx="0" cy="85452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os@1.5x.png" id="388" name="Google Shape;3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8048" y="1044285"/>
            <a:ext cx="504746" cy="50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74675" y="2855265"/>
            <a:ext cx="4932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83936" y="2851665"/>
            <a:ext cx="50732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27514" y="2866065"/>
            <a:ext cx="474619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24996" y="2857065"/>
            <a:ext cx="488763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ponsive@1.5x.png" id="393" name="Google Shape;39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84099" y="972886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"/>
          <p:cNvSpPr txBox="1"/>
          <p:nvPr/>
        </p:nvSpPr>
        <p:spPr>
          <a:xfrm>
            <a:off x="6226825" y="1732850"/>
            <a:ext cx="1728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E-commerce</a:t>
            </a:r>
            <a:b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5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ore.png" id="395" name="Google Shape;39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46601" y="2801279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92748" y="1038257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889374" y="1038257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318034" y="1039221"/>
            <a:ext cx="504746" cy="51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7"/>
          <p:cNvPicPr preferRelativeResize="0"/>
          <p:nvPr/>
        </p:nvPicPr>
        <p:blipFill rotWithShape="1">
          <a:blip r:embed="rId14">
            <a:alphaModFix/>
          </a:blip>
          <a:srcRect b="0" l="53449" r="0" t="53457"/>
          <a:stretch/>
        </p:blipFill>
        <p:spPr>
          <a:xfrm>
            <a:off x="8812575" y="1114457"/>
            <a:ext cx="360000" cy="3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"/>
          <p:cNvSpPr txBox="1"/>
          <p:nvPr/>
        </p:nvSpPr>
        <p:spPr>
          <a:xfrm>
            <a:off x="14794975" y="845425"/>
            <a:ext cx="3871500" cy="8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22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</a:t>
            </a:r>
            <a:endParaRPr b="0" i="0" sz="2200" u="none" cap="none" strike="noStrike">
              <a:solidFill>
                <a:srgbClr val="F7196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22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</a:t>
            </a: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Canales (Sales channels)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Clientes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Direcciones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Medios de Pago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Colecciones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Tienda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Stock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Precio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Promociones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Envío a domicilio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Retiro en Tienda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         Catálogo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1" name="Google Shape;401;p7"/>
          <p:cNvPicPr preferRelativeResize="0"/>
          <p:nvPr/>
        </p:nvPicPr>
        <p:blipFill rotWithShape="1">
          <a:blip r:embed="rId15">
            <a:alphaModFix/>
          </a:blip>
          <a:srcRect b="0" l="53449" r="0" t="53457"/>
          <a:stretch/>
        </p:blipFill>
        <p:spPr>
          <a:xfrm>
            <a:off x="14925328" y="1635069"/>
            <a:ext cx="360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@1.5x.png" id="402" name="Google Shape;402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870463" y="3637953"/>
            <a:ext cx="469731" cy="47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888791" y="2266697"/>
            <a:ext cx="43307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888791" y="4306356"/>
            <a:ext cx="43307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888791" y="2960178"/>
            <a:ext cx="43307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"/>
          <p:cNvSpPr txBox="1"/>
          <p:nvPr/>
        </p:nvSpPr>
        <p:spPr>
          <a:xfrm>
            <a:off x="6898148" y="3485450"/>
            <a:ext cx="237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Suc. Avellaneda</a:t>
            </a:r>
            <a:b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5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arvitalav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ore.png" id="407" name="Google Shape;407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37361" y="4379104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.png" id="408" name="Google Shape;408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37361" y="5952976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.png" id="409" name="Google Shape;409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37361" y="7536088"/>
            <a:ext cx="612000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.png" id="410" name="Google Shape;410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37361" y="9136288"/>
            <a:ext cx="612000" cy="6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7"/>
          <p:cNvSpPr txBox="1"/>
          <p:nvPr/>
        </p:nvSpPr>
        <p:spPr>
          <a:xfrm>
            <a:off x="6898148" y="5051475"/>
            <a:ext cx="237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Suc. Bahía Blanca</a:t>
            </a:r>
            <a:b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5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arvitalbb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7"/>
          <p:cNvSpPr txBox="1"/>
          <p:nvPr/>
        </p:nvSpPr>
        <p:spPr>
          <a:xfrm>
            <a:off x="6898148" y="6617499"/>
            <a:ext cx="237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Suc. Mar Del Plata</a:t>
            </a:r>
            <a:b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5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arvitalmd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"/>
          <p:cNvSpPr txBox="1"/>
          <p:nvPr/>
        </p:nvSpPr>
        <p:spPr>
          <a:xfrm>
            <a:off x="6898148" y="8217700"/>
            <a:ext cx="2373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Suc. Laferrere</a:t>
            </a:r>
            <a:br>
              <a:rPr b="0" i="0" lang="es-419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1" lang="es-419" sz="15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arvitallf</a:t>
            </a:r>
            <a:endParaRPr b="0" i="0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7"/>
          <p:cNvSpPr txBox="1"/>
          <p:nvPr/>
        </p:nvSpPr>
        <p:spPr>
          <a:xfrm>
            <a:off x="6743137" y="9665500"/>
            <a:ext cx="268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s-419" sz="1600" u="sng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 todos los white labels</a:t>
            </a:r>
            <a:endParaRPr b="0" i="1" sz="11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7"/>
          <p:cNvCxnSpPr/>
          <p:nvPr/>
        </p:nvCxnSpPr>
        <p:spPr>
          <a:xfrm rot="10800000">
            <a:off x="7670950" y="1326225"/>
            <a:ext cx="8823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6" name="Google Shape;416;p7"/>
          <p:cNvCxnSpPr>
            <a:stCxn id="394" idx="2"/>
            <a:endCxn id="395" idx="1"/>
          </p:cNvCxnSpPr>
          <p:nvPr/>
        </p:nvCxnSpPr>
        <p:spPr>
          <a:xfrm flipH="1" rot="-5400000">
            <a:off x="7062475" y="2423150"/>
            <a:ext cx="712500" cy="655500"/>
          </a:xfrm>
          <a:prstGeom prst="bentConnector2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7" name="Google Shape;417;p7"/>
          <p:cNvCxnSpPr>
            <a:stCxn id="394" idx="2"/>
            <a:endCxn id="407" idx="1"/>
          </p:cNvCxnSpPr>
          <p:nvPr/>
        </p:nvCxnSpPr>
        <p:spPr>
          <a:xfrm flipH="1" rot="-5400000">
            <a:off x="6268975" y="3216650"/>
            <a:ext cx="2290500" cy="646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Google Shape;418;p7"/>
          <p:cNvCxnSpPr>
            <a:endCxn id="408" idx="1"/>
          </p:cNvCxnSpPr>
          <p:nvPr/>
        </p:nvCxnSpPr>
        <p:spPr>
          <a:xfrm flipH="1" rot="-5400000">
            <a:off x="5481961" y="4003576"/>
            <a:ext cx="3864300" cy="646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9" name="Google Shape;419;p7"/>
          <p:cNvCxnSpPr>
            <a:endCxn id="409" idx="1"/>
          </p:cNvCxnSpPr>
          <p:nvPr/>
        </p:nvCxnSpPr>
        <p:spPr>
          <a:xfrm flipH="1" rot="-5400000">
            <a:off x="4690411" y="4795138"/>
            <a:ext cx="5447400" cy="646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p7"/>
          <p:cNvCxnSpPr>
            <a:endCxn id="410" idx="1"/>
          </p:cNvCxnSpPr>
          <p:nvPr/>
        </p:nvCxnSpPr>
        <p:spPr>
          <a:xfrm flipH="1" rot="-5400000">
            <a:off x="3890311" y="5595238"/>
            <a:ext cx="7047600" cy="646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7"/>
          <p:cNvCxnSpPr/>
          <p:nvPr/>
        </p:nvCxnSpPr>
        <p:spPr>
          <a:xfrm rot="10800000">
            <a:off x="8653025" y="3107275"/>
            <a:ext cx="5916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2" name="Google Shape;422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876343" y="6295890"/>
            <a:ext cx="457971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4873101" y="7623552"/>
            <a:ext cx="464455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4874821" y="8304927"/>
            <a:ext cx="461015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872856" y="6970065"/>
            <a:ext cx="464944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876728" y="5657728"/>
            <a:ext cx="45720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.png" id="427" name="Google Shape;427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871328" y="4962704"/>
            <a:ext cx="46800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74675" y="4455465"/>
            <a:ext cx="4932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183936" y="4451865"/>
            <a:ext cx="50732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027514" y="4466265"/>
            <a:ext cx="474619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524996" y="4457265"/>
            <a:ext cx="488763" cy="5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7"/>
          <p:cNvCxnSpPr/>
          <p:nvPr/>
        </p:nvCxnSpPr>
        <p:spPr>
          <a:xfrm rot="10800000">
            <a:off x="8653025" y="4707475"/>
            <a:ext cx="5916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3" name="Google Shape;433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74675" y="5996553"/>
            <a:ext cx="4932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183936" y="5992953"/>
            <a:ext cx="50732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027514" y="6007353"/>
            <a:ext cx="474619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524996" y="5998353"/>
            <a:ext cx="488763" cy="5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7"/>
          <p:cNvCxnSpPr/>
          <p:nvPr/>
        </p:nvCxnSpPr>
        <p:spPr>
          <a:xfrm rot="10800000">
            <a:off x="8653025" y="6248563"/>
            <a:ext cx="5916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38" name="Google Shape;438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74675" y="7596753"/>
            <a:ext cx="493200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183936" y="7593153"/>
            <a:ext cx="507327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027514" y="7607553"/>
            <a:ext cx="474619" cy="4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524996" y="7598553"/>
            <a:ext cx="488763" cy="5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7"/>
          <p:cNvCxnSpPr/>
          <p:nvPr/>
        </p:nvCxnSpPr>
        <p:spPr>
          <a:xfrm rot="10800000">
            <a:off x="8653025" y="7848763"/>
            <a:ext cx="591600" cy="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3" name="Google Shape;443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680705" y="1047240"/>
            <a:ext cx="488763" cy="5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7"/>
          <p:cNvGrpSpPr/>
          <p:nvPr/>
        </p:nvGrpSpPr>
        <p:grpSpPr>
          <a:xfrm>
            <a:off x="8956575" y="1371624"/>
            <a:ext cx="360000" cy="400200"/>
            <a:chOff x="2648650" y="7371899"/>
            <a:chExt cx="360000" cy="400200"/>
          </a:xfrm>
        </p:grpSpPr>
        <p:sp>
          <p:nvSpPr>
            <p:cNvPr id="445" name="Google Shape;445;p7"/>
            <p:cNvSpPr/>
            <p:nvPr/>
          </p:nvSpPr>
          <p:spPr>
            <a:xfrm>
              <a:off x="2648650" y="7399125"/>
              <a:ext cx="360000" cy="36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"/>
            <p:cNvSpPr txBox="1"/>
            <p:nvPr/>
          </p:nvSpPr>
          <p:spPr>
            <a:xfrm>
              <a:off x="2684811" y="7371899"/>
              <a:ext cx="23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419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7" name="Google Shape;447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512808" y="1043172"/>
            <a:ext cx="504000" cy="50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853345" y="8986297"/>
            <a:ext cx="504000" cy="50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8"/>
          <p:cNvSpPr txBox="1"/>
          <p:nvPr/>
        </p:nvSpPr>
        <p:spPr>
          <a:xfrm>
            <a:off x="721376" y="8454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b="0" i="0" sz="4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Fase 1</a:t>
            </a:r>
            <a:endParaRPr b="0" i="0" sz="48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5" name="Google Shape;4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8"/>
          <p:cNvCxnSpPr/>
          <p:nvPr/>
        </p:nvCxnSpPr>
        <p:spPr>
          <a:xfrm>
            <a:off x="854327" y="4202774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57" name="Google Shape;457;p8"/>
          <p:cNvSpPr txBox="1"/>
          <p:nvPr/>
        </p:nvSpPr>
        <p:spPr>
          <a:xfrm>
            <a:off x="729500" y="2916650"/>
            <a:ext cx="4567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Descripción por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módulo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58" name="Google Shape;458;p8"/>
          <p:cNvCxnSpPr/>
          <p:nvPr/>
        </p:nvCxnSpPr>
        <p:spPr>
          <a:xfrm>
            <a:off x="7748425" y="520526"/>
            <a:ext cx="0" cy="94077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os@1.5x.png" id="459" name="Google Shape;4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1300" y="4398585"/>
            <a:ext cx="504746" cy="50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1300" y="1876457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1300" y="6150683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1300" y="3110546"/>
            <a:ext cx="504746" cy="51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 rotWithShape="1">
          <a:blip r:embed="rId8">
            <a:alphaModFix/>
          </a:blip>
          <a:srcRect b="0" l="53449" r="0" t="53457"/>
          <a:stretch/>
        </p:blipFill>
        <p:spPr>
          <a:xfrm>
            <a:off x="6891300" y="581057"/>
            <a:ext cx="360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91300" y="7644114"/>
            <a:ext cx="488763" cy="5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8"/>
          <p:cNvGrpSpPr/>
          <p:nvPr/>
        </p:nvGrpSpPr>
        <p:grpSpPr>
          <a:xfrm>
            <a:off x="7043700" y="838224"/>
            <a:ext cx="360000" cy="400200"/>
            <a:chOff x="2648650" y="7371899"/>
            <a:chExt cx="360000" cy="400200"/>
          </a:xfrm>
        </p:grpSpPr>
        <p:sp>
          <p:nvSpPr>
            <p:cNvPr id="466" name="Google Shape;466;p8"/>
            <p:cNvSpPr/>
            <p:nvPr/>
          </p:nvSpPr>
          <p:spPr>
            <a:xfrm>
              <a:off x="2648650" y="7399125"/>
              <a:ext cx="360000" cy="36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8"/>
            <p:cNvSpPr txBox="1"/>
            <p:nvPr/>
          </p:nvSpPr>
          <p:spPr>
            <a:xfrm>
              <a:off x="2684811" y="7371899"/>
              <a:ext cx="23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419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8"/>
          <p:cNvSpPr txBox="1"/>
          <p:nvPr/>
        </p:nvSpPr>
        <p:spPr>
          <a:xfrm>
            <a:off x="8081000" y="520525"/>
            <a:ext cx="5934000" cy="96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Sale Channel utilizado para Canal Vendedor (1).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Cliente de forma </a:t>
            </a: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equipo de IT de Vital.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direcciones de los  Cliente de Vital por </a:t>
            </a: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integración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equipo de IT de Vital.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Creación de Medios de Pago desde el Marketplace (los WL heredan Planes de Pago) de forma </a:t>
            </a: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por el equipo de IT de Vital.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Serán los mismos para todo el Canal Vendedor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Colecciones creadas por </a:t>
            </a: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integración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el Marketplace por el equipo de IT de Vital.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Promociones creadas por </a:t>
            </a: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integración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el Marketplace por el equipo de IT de Vital.</a:t>
            </a:r>
            <a:b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0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Issue: </a:t>
            </a: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Utilizando multiplicador en los SKUs, los WL no soportan este tipo de promociones.</a:t>
            </a:r>
            <a:b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-419" sz="18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Workaround: Generar las promociones desde el Marketplace.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s-419" sz="18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Warning: No es posible escalar rápidamente la operación</a:t>
            </a:r>
            <a:endParaRPr b="0" i="0" sz="18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"/>
          <p:cNvSpPr/>
          <p:nvPr/>
        </p:nvSpPr>
        <p:spPr>
          <a:xfrm>
            <a:off x="5906000" y="0"/>
            <a:ext cx="12685800" cy="10287000"/>
          </a:xfrm>
          <a:prstGeom prst="rect">
            <a:avLst/>
          </a:prstGeom>
          <a:solidFill>
            <a:srgbClr val="F4F3F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 txBox="1"/>
          <p:nvPr/>
        </p:nvSpPr>
        <p:spPr>
          <a:xfrm>
            <a:off x="721376" y="845425"/>
            <a:ext cx="6193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2032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F7196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Arquitectura </a:t>
            </a:r>
            <a:r>
              <a:rPr b="0" i="0" lang="es-419" sz="4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VTEX</a:t>
            </a:r>
            <a:endParaRPr b="0" i="0" sz="4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s-419" sz="4800" u="none" cap="none" strike="noStrike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Fase 1</a:t>
            </a:r>
            <a:endParaRPr b="0" i="0" sz="4800" u="none" cap="none" strike="noStrike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5" name="Google Shape;4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00" y="9411104"/>
            <a:ext cx="74295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9"/>
          <p:cNvCxnSpPr/>
          <p:nvPr/>
        </p:nvCxnSpPr>
        <p:spPr>
          <a:xfrm>
            <a:off x="854327" y="4236951"/>
            <a:ext cx="1502700" cy="0"/>
          </a:xfrm>
          <a:prstGeom prst="straightConnector1">
            <a:avLst/>
          </a:prstGeom>
          <a:noFill/>
          <a:ln cap="flat" cmpd="sng" w="25400">
            <a:solidFill>
              <a:srgbClr val="F7196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77" name="Google Shape;477;p9"/>
          <p:cNvSpPr txBox="1"/>
          <p:nvPr/>
        </p:nvSpPr>
        <p:spPr>
          <a:xfrm>
            <a:off x="729500" y="2916650"/>
            <a:ext cx="45678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Descripción detallada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s-419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por módulo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78" name="Google Shape;478;p9"/>
          <p:cNvCxnSpPr/>
          <p:nvPr/>
        </p:nvCxnSpPr>
        <p:spPr>
          <a:xfrm>
            <a:off x="7748425" y="520526"/>
            <a:ext cx="0" cy="9202500"/>
          </a:xfrm>
          <a:prstGeom prst="straightConnector1">
            <a:avLst/>
          </a:prstGeom>
          <a:noFill/>
          <a:ln cap="flat" cmpd="sng" w="19050">
            <a:solidFill>
              <a:srgbClr val="F7196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os@1.5x.png" id="479" name="Google Shape;47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1300" y="4398585"/>
            <a:ext cx="504746" cy="50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1300" y="1876457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1300" y="6150683"/>
            <a:ext cx="504746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1300" y="3110546"/>
            <a:ext cx="504746" cy="51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9"/>
          <p:cNvPicPr preferRelativeResize="0"/>
          <p:nvPr/>
        </p:nvPicPr>
        <p:blipFill rotWithShape="1">
          <a:blip r:embed="rId8">
            <a:alphaModFix/>
          </a:blip>
          <a:srcRect b="0" l="53449" r="0" t="53457"/>
          <a:stretch/>
        </p:blipFill>
        <p:spPr>
          <a:xfrm>
            <a:off x="6891300" y="581057"/>
            <a:ext cx="360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91300" y="7644114"/>
            <a:ext cx="488763" cy="50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9"/>
          <p:cNvGrpSpPr/>
          <p:nvPr/>
        </p:nvGrpSpPr>
        <p:grpSpPr>
          <a:xfrm>
            <a:off x="7043700" y="838224"/>
            <a:ext cx="360000" cy="400200"/>
            <a:chOff x="2648650" y="7371899"/>
            <a:chExt cx="360000" cy="400200"/>
          </a:xfrm>
        </p:grpSpPr>
        <p:sp>
          <p:nvSpPr>
            <p:cNvPr id="486" name="Google Shape;486;p9"/>
            <p:cNvSpPr/>
            <p:nvPr/>
          </p:nvSpPr>
          <p:spPr>
            <a:xfrm>
              <a:off x="2648650" y="7399125"/>
              <a:ext cx="360000" cy="360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9"/>
            <p:cNvSpPr txBox="1"/>
            <p:nvPr/>
          </p:nvSpPr>
          <p:spPr>
            <a:xfrm>
              <a:off x="2684811" y="7371899"/>
              <a:ext cx="23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s-419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9"/>
          <p:cNvSpPr txBox="1"/>
          <p:nvPr/>
        </p:nvSpPr>
        <p:spPr>
          <a:xfrm>
            <a:off x="8081000" y="520525"/>
            <a:ext cx="5934000" cy="9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Direcciones</a:t>
            </a:r>
            <a:endParaRPr b="1" i="0" sz="1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través de integración, el equipo de Vital crea las direcciones a través de la API.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forma de implementarla será la siguiente: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Helvetica Neue Light"/>
              <a:buChar char="-"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Siempre se creará con el CP del WL al que le corresponde.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Helvetica Neue Light"/>
              <a:buChar char="-"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deberán respetar los valores de VTEX al crear la dirección (provincias/ciudades)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Helvetica Neue Light"/>
              <a:buChar char="-"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 dirección de entrega será la calle del comerciante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92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Helvetica Neue Light"/>
              <a:buChar char="-"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Desde el front end, el cliente no podrá editar las direcciones creadas por Vital.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direcciones son creadas con la API: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https://developers.vtex.com/vtex-rest-api/docs</a:t>
            </a:r>
            <a:endParaRPr b="1" i="0" sz="1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-419" sz="1900" u="none" cap="none" strike="noStrike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de Dirección de Cliente:</a:t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419" sz="19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https://arvital.vtexcrm.com.br/</a:t>
            </a:r>
            <a:endParaRPr b="1" i="0" sz="19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89" name="Google Shape;489;p9"/>
          <p:cNvCxnSpPr/>
          <p:nvPr/>
        </p:nvCxnSpPr>
        <p:spPr>
          <a:xfrm>
            <a:off x="6864725" y="3815916"/>
            <a:ext cx="66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TEX - Official theme">
  <a:themeElements>
    <a:clrScheme name="Simple Light">
      <a:dk1>
        <a:srgbClr val="142032"/>
      </a:dk1>
      <a:lt1>
        <a:srgbClr val="FFFFFF"/>
      </a:lt1>
      <a:dk2>
        <a:srgbClr val="F71963"/>
      </a:dk2>
      <a:lt2>
        <a:srgbClr val="EEEEEE"/>
      </a:lt2>
      <a:accent1>
        <a:srgbClr val="D8DAE2"/>
      </a:accent1>
      <a:accent2>
        <a:srgbClr val="191C20"/>
      </a:accent2>
      <a:accent3>
        <a:srgbClr val="8993A5"/>
      </a:accent3>
      <a:accent4>
        <a:srgbClr val="FFF3F6"/>
      </a:accent4>
      <a:accent5>
        <a:srgbClr val="A1A8B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VTEX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VTEX - Official theme">
  <a:themeElements>
    <a:clrScheme name="Simple Light">
      <a:dk1>
        <a:srgbClr val="142032"/>
      </a:dk1>
      <a:lt1>
        <a:srgbClr val="FFFFFF"/>
      </a:lt1>
      <a:dk2>
        <a:srgbClr val="F71963"/>
      </a:dk2>
      <a:lt2>
        <a:srgbClr val="EEEEEE"/>
      </a:lt2>
      <a:accent1>
        <a:srgbClr val="D8DAE2"/>
      </a:accent1>
      <a:accent2>
        <a:srgbClr val="191C20"/>
      </a:accent2>
      <a:accent3>
        <a:srgbClr val="717786"/>
      </a:accent3>
      <a:accent4>
        <a:srgbClr val="FFF3F6"/>
      </a:accent4>
      <a:accent5>
        <a:srgbClr val="A1A8B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